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notesMasterIdLst>
    <p:notesMasterId r:id="rId19"/>
  </p:notesMasterIdLst>
  <p:sldIdLst>
    <p:sldId id="295" r:id="rId2"/>
    <p:sldId id="323" r:id="rId3"/>
    <p:sldId id="321" r:id="rId4"/>
    <p:sldId id="262" r:id="rId5"/>
    <p:sldId id="327" r:id="rId6"/>
    <p:sldId id="328" r:id="rId7"/>
    <p:sldId id="337" r:id="rId8"/>
    <p:sldId id="324" r:id="rId9"/>
    <p:sldId id="314" r:id="rId10"/>
    <p:sldId id="319" r:id="rId11"/>
    <p:sldId id="279" r:id="rId12"/>
    <p:sldId id="320" r:id="rId13"/>
    <p:sldId id="316" r:id="rId14"/>
    <p:sldId id="317" r:id="rId15"/>
    <p:sldId id="331" r:id="rId16"/>
    <p:sldId id="315" r:id="rId17"/>
    <p:sldId id="318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2CACF7E-8852-C40B-E6D3-8CC44633EF53}" name="Turgeon Valérie" initials="TV" userId="S::valerie.turgeon@cegepmontpetit.ca::1b450f87-bfaa-4071-9d8b-ae7ea46261a8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urgeon Valérie" initials="TV" lastIdx="2" clrIdx="0">
    <p:extLst>
      <p:ext uri="{19B8F6BF-5375-455C-9EA6-DF929625EA0E}">
        <p15:presenceInfo xmlns:p15="http://schemas.microsoft.com/office/powerpoint/2012/main" userId="Turgeon Valéri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D685A3-7D4D-4C90-AAA2-A1F0A0883DC1}" v="4" dt="2023-08-25T17:19:02.7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vertBarState="minimized" horzBarState="maximized">
    <p:restoredLeft sz="12435" autoAdjust="0"/>
    <p:restoredTop sz="94629" autoAdjust="0"/>
  </p:normalViewPr>
  <p:slideViewPr>
    <p:cSldViewPr>
      <p:cViewPr varScale="1">
        <p:scale>
          <a:sx n="114" d="100"/>
          <a:sy n="114" d="100"/>
        </p:scale>
        <p:origin x="2166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82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8/10/relationships/authors" Target="authors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8849E2-41AF-4B62-869D-42993D6BDA3F}" type="doc">
      <dgm:prSet loTypeId="urn:microsoft.com/office/officeart/2005/8/layout/cycle5" loCatId="cycle" qsTypeId="urn:microsoft.com/office/officeart/2005/8/quickstyle/3d2" qsCatId="3D" csTypeId="urn:microsoft.com/office/officeart/2005/8/colors/colorful1" csCatId="colorful" phldr="1"/>
      <dgm:spPr/>
      <dgm:t>
        <a:bodyPr/>
        <a:lstStyle/>
        <a:p>
          <a:endParaRPr lang="en-CA"/>
        </a:p>
      </dgm:t>
    </dgm:pt>
    <dgm:pt modelId="{2E177AD4-EAF9-418E-A56D-7847DAB19A73}">
      <dgm:prSet phldrT="[Texte]"/>
      <dgm:spPr/>
      <dgm:t>
        <a:bodyPr/>
        <a:lstStyle/>
        <a:p>
          <a:r>
            <a:rPr lang="fr-CA" dirty="0"/>
            <a:t>Utilisateur</a:t>
          </a:r>
          <a:endParaRPr lang="en-CA" dirty="0"/>
        </a:p>
      </dgm:t>
    </dgm:pt>
    <dgm:pt modelId="{87BA2545-DFC1-433A-ABB6-996F774F57B4}" type="parTrans" cxnId="{05CE440B-0B5D-4BFF-A979-7DAADBEAEA17}">
      <dgm:prSet/>
      <dgm:spPr/>
      <dgm:t>
        <a:bodyPr/>
        <a:lstStyle/>
        <a:p>
          <a:endParaRPr lang="en-CA"/>
        </a:p>
      </dgm:t>
    </dgm:pt>
    <dgm:pt modelId="{5D554CC4-34BE-49CF-8B9F-75FAE700ADA3}" type="sibTrans" cxnId="{05CE440B-0B5D-4BFF-A979-7DAADBEAEA17}">
      <dgm:prSet/>
      <dgm:spPr>
        <a:ln w="28575">
          <a:solidFill>
            <a:schemeClr val="accent2"/>
          </a:solidFill>
        </a:ln>
      </dgm:spPr>
      <dgm:t>
        <a:bodyPr/>
        <a:lstStyle/>
        <a:p>
          <a:endParaRPr lang="en-CA"/>
        </a:p>
      </dgm:t>
    </dgm:pt>
    <dgm:pt modelId="{BC4E4A32-8B67-4ED8-8897-ECC0C879BB4C}">
      <dgm:prSet phldrT="[Texte]"/>
      <dgm:spPr/>
      <dgm:t>
        <a:bodyPr/>
        <a:lstStyle/>
        <a:p>
          <a:r>
            <a:rPr lang="fr-CA" dirty="0"/>
            <a:t>Contrôleur</a:t>
          </a:r>
          <a:endParaRPr lang="en-CA" dirty="0"/>
        </a:p>
      </dgm:t>
    </dgm:pt>
    <dgm:pt modelId="{E7A6FB95-5FF4-491E-9609-F7F42FB1C8E7}" type="parTrans" cxnId="{2ABD03D4-5DC5-4A77-B2F2-C1652B1A9263}">
      <dgm:prSet/>
      <dgm:spPr/>
      <dgm:t>
        <a:bodyPr/>
        <a:lstStyle/>
        <a:p>
          <a:endParaRPr lang="en-CA"/>
        </a:p>
      </dgm:t>
    </dgm:pt>
    <dgm:pt modelId="{D46EA4AC-588B-4D80-AAB6-920C39156675}" type="sibTrans" cxnId="{2ABD03D4-5DC5-4A77-B2F2-C1652B1A9263}">
      <dgm:prSet/>
      <dgm:spPr>
        <a:ln w="38100">
          <a:solidFill>
            <a:schemeClr val="accent3"/>
          </a:solidFill>
        </a:ln>
      </dgm:spPr>
      <dgm:t>
        <a:bodyPr/>
        <a:lstStyle/>
        <a:p>
          <a:endParaRPr lang="en-CA"/>
        </a:p>
      </dgm:t>
    </dgm:pt>
    <dgm:pt modelId="{68D6698F-40F2-4AF8-99BD-2E01F4F60533}">
      <dgm:prSet phldrT="[Texte]"/>
      <dgm:spPr/>
      <dgm:t>
        <a:bodyPr/>
        <a:lstStyle/>
        <a:p>
          <a:r>
            <a:rPr lang="fr-CA" dirty="0">
              <a:solidFill>
                <a:schemeClr val="tx1"/>
              </a:solidFill>
            </a:rPr>
            <a:t>Modèle</a:t>
          </a:r>
          <a:endParaRPr lang="en-CA" dirty="0">
            <a:solidFill>
              <a:schemeClr val="tx1"/>
            </a:solidFill>
          </a:endParaRPr>
        </a:p>
      </dgm:t>
    </dgm:pt>
    <dgm:pt modelId="{9EEFA3CF-E5ED-4B56-99E0-6A59C4C09030}" type="parTrans" cxnId="{0B274378-1FDE-4E5C-8570-D524ED8D86B8}">
      <dgm:prSet/>
      <dgm:spPr/>
      <dgm:t>
        <a:bodyPr/>
        <a:lstStyle/>
        <a:p>
          <a:endParaRPr lang="en-CA"/>
        </a:p>
      </dgm:t>
    </dgm:pt>
    <dgm:pt modelId="{258AB610-5E9F-4361-846C-C128B993DC86}" type="sibTrans" cxnId="{0B274378-1FDE-4E5C-8570-D524ED8D86B8}">
      <dgm:prSet/>
      <dgm:spPr>
        <a:ln w="28575">
          <a:solidFill>
            <a:schemeClr val="accent4"/>
          </a:solidFill>
        </a:ln>
      </dgm:spPr>
      <dgm:t>
        <a:bodyPr/>
        <a:lstStyle/>
        <a:p>
          <a:endParaRPr lang="en-CA"/>
        </a:p>
      </dgm:t>
    </dgm:pt>
    <dgm:pt modelId="{87B51AD2-4915-4933-AF8F-36CE4E4D1300}">
      <dgm:prSet phldrT="[Texte]"/>
      <dgm:spPr/>
      <dgm:t>
        <a:bodyPr/>
        <a:lstStyle/>
        <a:p>
          <a:r>
            <a:rPr lang="fr-CA" dirty="0"/>
            <a:t>Vue</a:t>
          </a:r>
          <a:endParaRPr lang="en-CA" dirty="0"/>
        </a:p>
      </dgm:t>
    </dgm:pt>
    <dgm:pt modelId="{17C3A556-2B50-435F-8AEA-9208CA6A31B5}" type="parTrans" cxnId="{3A86933C-B37E-4DD7-8D3E-5E501EF4326A}">
      <dgm:prSet/>
      <dgm:spPr/>
      <dgm:t>
        <a:bodyPr/>
        <a:lstStyle/>
        <a:p>
          <a:endParaRPr lang="en-CA"/>
        </a:p>
      </dgm:t>
    </dgm:pt>
    <dgm:pt modelId="{2B653929-CBAE-41B5-B427-C0FD65D3E922}" type="sibTrans" cxnId="{3A86933C-B37E-4DD7-8D3E-5E501EF4326A}">
      <dgm:prSet/>
      <dgm:spPr>
        <a:ln w="38100">
          <a:solidFill>
            <a:schemeClr val="accent5"/>
          </a:solidFill>
        </a:ln>
      </dgm:spPr>
      <dgm:t>
        <a:bodyPr/>
        <a:lstStyle/>
        <a:p>
          <a:endParaRPr lang="en-CA"/>
        </a:p>
      </dgm:t>
    </dgm:pt>
    <dgm:pt modelId="{1B42A48C-E3FF-4282-81B8-7685AD25862C}" type="pres">
      <dgm:prSet presAssocID="{388849E2-41AF-4B62-869D-42993D6BDA3F}" presName="cycle" presStyleCnt="0">
        <dgm:presLayoutVars>
          <dgm:dir/>
          <dgm:resizeHandles val="exact"/>
        </dgm:presLayoutVars>
      </dgm:prSet>
      <dgm:spPr/>
    </dgm:pt>
    <dgm:pt modelId="{6E8EEC45-3753-4906-AF33-ED8B7506082A}" type="pres">
      <dgm:prSet presAssocID="{2E177AD4-EAF9-418E-A56D-7847DAB19A73}" presName="node" presStyleLbl="node1" presStyleIdx="0" presStyleCnt="4">
        <dgm:presLayoutVars>
          <dgm:bulletEnabled val="1"/>
        </dgm:presLayoutVars>
      </dgm:prSet>
      <dgm:spPr/>
    </dgm:pt>
    <dgm:pt modelId="{56A55F37-A9BF-4118-9AD4-083B44FB15E6}" type="pres">
      <dgm:prSet presAssocID="{2E177AD4-EAF9-418E-A56D-7847DAB19A73}" presName="spNode" presStyleCnt="0"/>
      <dgm:spPr/>
    </dgm:pt>
    <dgm:pt modelId="{D677583C-0C86-4F53-8998-E7C81F8A7FB2}" type="pres">
      <dgm:prSet presAssocID="{5D554CC4-34BE-49CF-8B9F-75FAE700ADA3}" presName="sibTrans" presStyleLbl="sibTrans1D1" presStyleIdx="0" presStyleCnt="4"/>
      <dgm:spPr/>
    </dgm:pt>
    <dgm:pt modelId="{02997709-9D96-4B46-A348-4F3552E160B5}" type="pres">
      <dgm:prSet presAssocID="{BC4E4A32-8B67-4ED8-8897-ECC0C879BB4C}" presName="node" presStyleLbl="node1" presStyleIdx="1" presStyleCnt="4">
        <dgm:presLayoutVars>
          <dgm:bulletEnabled val="1"/>
        </dgm:presLayoutVars>
      </dgm:prSet>
      <dgm:spPr/>
    </dgm:pt>
    <dgm:pt modelId="{9D8E2986-CF4C-4A3D-93A2-46C5BCBEA4E4}" type="pres">
      <dgm:prSet presAssocID="{BC4E4A32-8B67-4ED8-8897-ECC0C879BB4C}" presName="spNode" presStyleCnt="0"/>
      <dgm:spPr/>
    </dgm:pt>
    <dgm:pt modelId="{F1E168FA-D6E0-45BD-BEA3-B96F8E14980C}" type="pres">
      <dgm:prSet presAssocID="{D46EA4AC-588B-4D80-AAB6-920C39156675}" presName="sibTrans" presStyleLbl="sibTrans1D1" presStyleIdx="1" presStyleCnt="4"/>
      <dgm:spPr/>
    </dgm:pt>
    <dgm:pt modelId="{70F56F1F-39D7-4138-A065-40CE33797B8F}" type="pres">
      <dgm:prSet presAssocID="{68D6698F-40F2-4AF8-99BD-2E01F4F60533}" presName="node" presStyleLbl="node1" presStyleIdx="2" presStyleCnt="4">
        <dgm:presLayoutVars>
          <dgm:bulletEnabled val="1"/>
        </dgm:presLayoutVars>
      </dgm:prSet>
      <dgm:spPr/>
    </dgm:pt>
    <dgm:pt modelId="{38F1E88B-3918-4828-810F-EDB650A1C174}" type="pres">
      <dgm:prSet presAssocID="{68D6698F-40F2-4AF8-99BD-2E01F4F60533}" presName="spNode" presStyleCnt="0"/>
      <dgm:spPr/>
    </dgm:pt>
    <dgm:pt modelId="{9E02377E-4BDD-49D6-9AEC-32D7B5276C5F}" type="pres">
      <dgm:prSet presAssocID="{258AB610-5E9F-4361-846C-C128B993DC86}" presName="sibTrans" presStyleLbl="sibTrans1D1" presStyleIdx="2" presStyleCnt="4"/>
      <dgm:spPr/>
    </dgm:pt>
    <dgm:pt modelId="{DD691BD2-A80A-4873-A302-097683A3C7BB}" type="pres">
      <dgm:prSet presAssocID="{87B51AD2-4915-4933-AF8F-36CE4E4D1300}" presName="node" presStyleLbl="node1" presStyleIdx="3" presStyleCnt="4">
        <dgm:presLayoutVars>
          <dgm:bulletEnabled val="1"/>
        </dgm:presLayoutVars>
      </dgm:prSet>
      <dgm:spPr/>
    </dgm:pt>
    <dgm:pt modelId="{0573FB66-EE59-4CED-A108-6A2AB1F33C6B}" type="pres">
      <dgm:prSet presAssocID="{87B51AD2-4915-4933-AF8F-36CE4E4D1300}" presName="spNode" presStyleCnt="0"/>
      <dgm:spPr/>
    </dgm:pt>
    <dgm:pt modelId="{167A0625-2182-421C-AF6C-F7AF32DB07A1}" type="pres">
      <dgm:prSet presAssocID="{2B653929-CBAE-41B5-B427-C0FD65D3E922}" presName="sibTrans" presStyleLbl="sibTrans1D1" presStyleIdx="3" presStyleCnt="4"/>
      <dgm:spPr/>
    </dgm:pt>
  </dgm:ptLst>
  <dgm:cxnLst>
    <dgm:cxn modelId="{05CE440B-0B5D-4BFF-A979-7DAADBEAEA17}" srcId="{388849E2-41AF-4B62-869D-42993D6BDA3F}" destId="{2E177AD4-EAF9-418E-A56D-7847DAB19A73}" srcOrd="0" destOrd="0" parTransId="{87BA2545-DFC1-433A-ABB6-996F774F57B4}" sibTransId="{5D554CC4-34BE-49CF-8B9F-75FAE700ADA3}"/>
    <dgm:cxn modelId="{D72A203A-5BF9-4312-8660-6175A4AD8860}" type="presOf" srcId="{D46EA4AC-588B-4D80-AAB6-920C39156675}" destId="{F1E168FA-D6E0-45BD-BEA3-B96F8E14980C}" srcOrd="0" destOrd="0" presId="urn:microsoft.com/office/officeart/2005/8/layout/cycle5"/>
    <dgm:cxn modelId="{3A86933C-B37E-4DD7-8D3E-5E501EF4326A}" srcId="{388849E2-41AF-4B62-869D-42993D6BDA3F}" destId="{87B51AD2-4915-4933-AF8F-36CE4E4D1300}" srcOrd="3" destOrd="0" parTransId="{17C3A556-2B50-435F-8AEA-9208CA6A31B5}" sibTransId="{2B653929-CBAE-41B5-B427-C0FD65D3E922}"/>
    <dgm:cxn modelId="{71486263-78C0-4722-A7BB-A1EFDE235F99}" type="presOf" srcId="{2B653929-CBAE-41B5-B427-C0FD65D3E922}" destId="{167A0625-2182-421C-AF6C-F7AF32DB07A1}" srcOrd="0" destOrd="0" presId="urn:microsoft.com/office/officeart/2005/8/layout/cycle5"/>
    <dgm:cxn modelId="{0B274378-1FDE-4E5C-8570-D524ED8D86B8}" srcId="{388849E2-41AF-4B62-869D-42993D6BDA3F}" destId="{68D6698F-40F2-4AF8-99BD-2E01F4F60533}" srcOrd="2" destOrd="0" parTransId="{9EEFA3CF-E5ED-4B56-99E0-6A59C4C09030}" sibTransId="{258AB610-5E9F-4361-846C-C128B993DC86}"/>
    <dgm:cxn modelId="{DC1A947A-5D2F-42A6-A001-577D9FE66EEF}" type="presOf" srcId="{87B51AD2-4915-4933-AF8F-36CE4E4D1300}" destId="{DD691BD2-A80A-4873-A302-097683A3C7BB}" srcOrd="0" destOrd="0" presId="urn:microsoft.com/office/officeart/2005/8/layout/cycle5"/>
    <dgm:cxn modelId="{A8556484-73B7-41FB-BAE0-1E7FABF9C12E}" type="presOf" srcId="{5D554CC4-34BE-49CF-8B9F-75FAE700ADA3}" destId="{D677583C-0C86-4F53-8998-E7C81F8A7FB2}" srcOrd="0" destOrd="0" presId="urn:microsoft.com/office/officeart/2005/8/layout/cycle5"/>
    <dgm:cxn modelId="{C2618C85-6916-4016-916F-AAAF98398E57}" type="presOf" srcId="{2E177AD4-EAF9-418E-A56D-7847DAB19A73}" destId="{6E8EEC45-3753-4906-AF33-ED8B7506082A}" srcOrd="0" destOrd="0" presId="urn:microsoft.com/office/officeart/2005/8/layout/cycle5"/>
    <dgm:cxn modelId="{090588CE-1518-429F-953C-AE91F44978DC}" type="presOf" srcId="{388849E2-41AF-4B62-869D-42993D6BDA3F}" destId="{1B42A48C-E3FF-4282-81B8-7685AD25862C}" srcOrd="0" destOrd="0" presId="urn:microsoft.com/office/officeart/2005/8/layout/cycle5"/>
    <dgm:cxn modelId="{2ABD03D4-5DC5-4A77-B2F2-C1652B1A9263}" srcId="{388849E2-41AF-4B62-869D-42993D6BDA3F}" destId="{BC4E4A32-8B67-4ED8-8897-ECC0C879BB4C}" srcOrd="1" destOrd="0" parTransId="{E7A6FB95-5FF4-491E-9609-F7F42FB1C8E7}" sibTransId="{D46EA4AC-588B-4D80-AAB6-920C39156675}"/>
    <dgm:cxn modelId="{930256DB-40EF-4FB7-BA6C-93B5FCED691A}" type="presOf" srcId="{258AB610-5E9F-4361-846C-C128B993DC86}" destId="{9E02377E-4BDD-49D6-9AEC-32D7B5276C5F}" srcOrd="0" destOrd="0" presId="urn:microsoft.com/office/officeart/2005/8/layout/cycle5"/>
    <dgm:cxn modelId="{D455BCDC-2573-4572-B847-4622B5C9B97A}" type="presOf" srcId="{BC4E4A32-8B67-4ED8-8897-ECC0C879BB4C}" destId="{02997709-9D96-4B46-A348-4F3552E160B5}" srcOrd="0" destOrd="0" presId="urn:microsoft.com/office/officeart/2005/8/layout/cycle5"/>
    <dgm:cxn modelId="{174D0CF5-34E8-42FC-A1E6-E449AAE7EFD4}" type="presOf" srcId="{68D6698F-40F2-4AF8-99BD-2E01F4F60533}" destId="{70F56F1F-39D7-4138-A065-40CE33797B8F}" srcOrd="0" destOrd="0" presId="urn:microsoft.com/office/officeart/2005/8/layout/cycle5"/>
    <dgm:cxn modelId="{734691BF-465A-493E-8214-3E9AE84FAB0C}" type="presParOf" srcId="{1B42A48C-E3FF-4282-81B8-7685AD25862C}" destId="{6E8EEC45-3753-4906-AF33-ED8B7506082A}" srcOrd="0" destOrd="0" presId="urn:microsoft.com/office/officeart/2005/8/layout/cycle5"/>
    <dgm:cxn modelId="{BC856E93-7700-4269-A6EC-8D9DEC96613F}" type="presParOf" srcId="{1B42A48C-E3FF-4282-81B8-7685AD25862C}" destId="{56A55F37-A9BF-4118-9AD4-083B44FB15E6}" srcOrd="1" destOrd="0" presId="urn:microsoft.com/office/officeart/2005/8/layout/cycle5"/>
    <dgm:cxn modelId="{1BB7AF63-9E6A-4D2C-8197-F387AAB107AE}" type="presParOf" srcId="{1B42A48C-E3FF-4282-81B8-7685AD25862C}" destId="{D677583C-0C86-4F53-8998-E7C81F8A7FB2}" srcOrd="2" destOrd="0" presId="urn:microsoft.com/office/officeart/2005/8/layout/cycle5"/>
    <dgm:cxn modelId="{3229422F-BC32-461A-9066-1234B5C89318}" type="presParOf" srcId="{1B42A48C-E3FF-4282-81B8-7685AD25862C}" destId="{02997709-9D96-4B46-A348-4F3552E160B5}" srcOrd="3" destOrd="0" presId="urn:microsoft.com/office/officeart/2005/8/layout/cycle5"/>
    <dgm:cxn modelId="{4C2A4993-C51F-463B-8035-91AABE284399}" type="presParOf" srcId="{1B42A48C-E3FF-4282-81B8-7685AD25862C}" destId="{9D8E2986-CF4C-4A3D-93A2-46C5BCBEA4E4}" srcOrd="4" destOrd="0" presId="urn:microsoft.com/office/officeart/2005/8/layout/cycle5"/>
    <dgm:cxn modelId="{3C9770C3-FBBA-46B6-BEA4-BB6A7E5A48C3}" type="presParOf" srcId="{1B42A48C-E3FF-4282-81B8-7685AD25862C}" destId="{F1E168FA-D6E0-45BD-BEA3-B96F8E14980C}" srcOrd="5" destOrd="0" presId="urn:microsoft.com/office/officeart/2005/8/layout/cycle5"/>
    <dgm:cxn modelId="{0DBEC4EA-DB2B-41DE-BC0D-C8318A1184DE}" type="presParOf" srcId="{1B42A48C-E3FF-4282-81B8-7685AD25862C}" destId="{70F56F1F-39D7-4138-A065-40CE33797B8F}" srcOrd="6" destOrd="0" presId="urn:microsoft.com/office/officeart/2005/8/layout/cycle5"/>
    <dgm:cxn modelId="{F480BD0F-7329-4128-9171-E1DDF3CDAA10}" type="presParOf" srcId="{1B42A48C-E3FF-4282-81B8-7685AD25862C}" destId="{38F1E88B-3918-4828-810F-EDB650A1C174}" srcOrd="7" destOrd="0" presId="urn:microsoft.com/office/officeart/2005/8/layout/cycle5"/>
    <dgm:cxn modelId="{D730A76F-5687-41AE-A1F9-A7553D253042}" type="presParOf" srcId="{1B42A48C-E3FF-4282-81B8-7685AD25862C}" destId="{9E02377E-4BDD-49D6-9AEC-32D7B5276C5F}" srcOrd="8" destOrd="0" presId="urn:microsoft.com/office/officeart/2005/8/layout/cycle5"/>
    <dgm:cxn modelId="{8F2704CF-B8F7-4741-8619-B0EE9E44D090}" type="presParOf" srcId="{1B42A48C-E3FF-4282-81B8-7685AD25862C}" destId="{DD691BD2-A80A-4873-A302-097683A3C7BB}" srcOrd="9" destOrd="0" presId="urn:microsoft.com/office/officeart/2005/8/layout/cycle5"/>
    <dgm:cxn modelId="{B8075C78-F7F0-4603-969F-5F7FB6D55371}" type="presParOf" srcId="{1B42A48C-E3FF-4282-81B8-7685AD25862C}" destId="{0573FB66-EE59-4CED-A108-6A2AB1F33C6B}" srcOrd="10" destOrd="0" presId="urn:microsoft.com/office/officeart/2005/8/layout/cycle5"/>
    <dgm:cxn modelId="{F479EEF5-3DE4-43E5-A5D8-0D6CBB3FA2DE}" type="presParOf" srcId="{1B42A48C-E3FF-4282-81B8-7685AD25862C}" destId="{167A0625-2182-421C-AF6C-F7AF32DB07A1}" srcOrd="11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8EEC45-3753-4906-AF33-ED8B7506082A}">
      <dsp:nvSpPr>
        <dsp:cNvPr id="0" name=""/>
        <dsp:cNvSpPr/>
      </dsp:nvSpPr>
      <dsp:spPr>
        <a:xfrm>
          <a:off x="3041786" y="1469"/>
          <a:ext cx="1688827" cy="1097737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2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2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500" kern="1200" dirty="0"/>
            <a:t>Utilisateur</a:t>
          </a:r>
          <a:endParaRPr lang="en-CA" sz="2500" kern="1200" dirty="0"/>
        </a:p>
      </dsp:txBody>
      <dsp:txXfrm>
        <a:off x="3095373" y="55056"/>
        <a:ext cx="1581653" cy="990563"/>
      </dsp:txXfrm>
    </dsp:sp>
    <dsp:sp modelId="{D677583C-0C86-4F53-8998-E7C81F8A7FB2}">
      <dsp:nvSpPr>
        <dsp:cNvPr id="0" name=""/>
        <dsp:cNvSpPr/>
      </dsp:nvSpPr>
      <dsp:spPr>
        <a:xfrm>
          <a:off x="2074337" y="550337"/>
          <a:ext cx="3623724" cy="3623724"/>
        </a:xfrm>
        <a:custGeom>
          <a:avLst/>
          <a:gdLst/>
          <a:ahLst/>
          <a:cxnLst/>
          <a:rect l="0" t="0" r="0" b="0"/>
          <a:pathLst>
            <a:path>
              <a:moveTo>
                <a:pt x="2888895" y="354864"/>
              </a:moveTo>
              <a:arcTo wR="1811862" hR="1811862" stAng="18388341" swAng="1631977"/>
            </a:path>
          </a:pathLst>
        </a:custGeom>
        <a:noFill/>
        <a:ln w="28575" cap="flat" cmpd="sng" algn="ctr">
          <a:solidFill>
            <a:schemeClr val="accent2"/>
          </a:solidFill>
          <a:prstDash val="solid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997709-9D96-4B46-A348-4F3552E160B5}">
      <dsp:nvSpPr>
        <dsp:cNvPr id="0" name=""/>
        <dsp:cNvSpPr/>
      </dsp:nvSpPr>
      <dsp:spPr>
        <a:xfrm>
          <a:off x="4853648" y="1813331"/>
          <a:ext cx="1688827" cy="109773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500" kern="1200" dirty="0"/>
            <a:t>Contrôleur</a:t>
          </a:r>
          <a:endParaRPr lang="en-CA" sz="2500" kern="1200" dirty="0"/>
        </a:p>
      </dsp:txBody>
      <dsp:txXfrm>
        <a:off x="4907235" y="1866918"/>
        <a:ext cx="1581653" cy="990563"/>
      </dsp:txXfrm>
    </dsp:sp>
    <dsp:sp modelId="{F1E168FA-D6E0-45BD-BEA3-B96F8E14980C}">
      <dsp:nvSpPr>
        <dsp:cNvPr id="0" name=""/>
        <dsp:cNvSpPr/>
      </dsp:nvSpPr>
      <dsp:spPr>
        <a:xfrm>
          <a:off x="2074337" y="550337"/>
          <a:ext cx="3623724" cy="3623724"/>
        </a:xfrm>
        <a:custGeom>
          <a:avLst/>
          <a:gdLst/>
          <a:ahLst/>
          <a:cxnLst/>
          <a:rect l="0" t="0" r="0" b="0"/>
          <a:pathLst>
            <a:path>
              <a:moveTo>
                <a:pt x="3435778" y="2615440"/>
              </a:moveTo>
              <a:arcTo wR="1811862" hR="1811862" stAng="1579682" swAng="1631977"/>
            </a:path>
          </a:pathLst>
        </a:custGeom>
        <a:noFill/>
        <a:ln w="38100" cap="flat" cmpd="sng" algn="ctr">
          <a:solidFill>
            <a:schemeClr val="accent3"/>
          </a:solidFill>
          <a:prstDash val="solid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F56F1F-39D7-4138-A065-40CE33797B8F}">
      <dsp:nvSpPr>
        <dsp:cNvPr id="0" name=""/>
        <dsp:cNvSpPr/>
      </dsp:nvSpPr>
      <dsp:spPr>
        <a:xfrm>
          <a:off x="3041786" y="3625193"/>
          <a:ext cx="1688827" cy="1097737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4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4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500" kern="1200" dirty="0">
              <a:solidFill>
                <a:schemeClr val="tx1"/>
              </a:solidFill>
            </a:rPr>
            <a:t>Modèle</a:t>
          </a:r>
          <a:endParaRPr lang="en-CA" sz="2500" kern="1200" dirty="0">
            <a:solidFill>
              <a:schemeClr val="tx1"/>
            </a:solidFill>
          </a:endParaRPr>
        </a:p>
      </dsp:txBody>
      <dsp:txXfrm>
        <a:off x="3095373" y="3678780"/>
        <a:ext cx="1581653" cy="990563"/>
      </dsp:txXfrm>
    </dsp:sp>
    <dsp:sp modelId="{9E02377E-4BDD-49D6-9AEC-32D7B5276C5F}">
      <dsp:nvSpPr>
        <dsp:cNvPr id="0" name=""/>
        <dsp:cNvSpPr/>
      </dsp:nvSpPr>
      <dsp:spPr>
        <a:xfrm>
          <a:off x="2074337" y="550337"/>
          <a:ext cx="3623724" cy="3623724"/>
        </a:xfrm>
        <a:custGeom>
          <a:avLst/>
          <a:gdLst/>
          <a:ahLst/>
          <a:cxnLst/>
          <a:rect l="0" t="0" r="0" b="0"/>
          <a:pathLst>
            <a:path>
              <a:moveTo>
                <a:pt x="734828" y="3268859"/>
              </a:moveTo>
              <a:arcTo wR="1811862" hR="1811862" stAng="7588341" swAng="1631977"/>
            </a:path>
          </a:pathLst>
        </a:custGeom>
        <a:noFill/>
        <a:ln w="28575" cap="flat" cmpd="sng" algn="ctr">
          <a:solidFill>
            <a:schemeClr val="accent4"/>
          </a:solidFill>
          <a:prstDash val="solid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691BD2-A80A-4873-A302-097683A3C7BB}">
      <dsp:nvSpPr>
        <dsp:cNvPr id="0" name=""/>
        <dsp:cNvSpPr/>
      </dsp:nvSpPr>
      <dsp:spPr>
        <a:xfrm>
          <a:off x="1229924" y="1813331"/>
          <a:ext cx="1688827" cy="1097737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500" kern="1200" dirty="0"/>
            <a:t>Vue</a:t>
          </a:r>
          <a:endParaRPr lang="en-CA" sz="2500" kern="1200" dirty="0"/>
        </a:p>
      </dsp:txBody>
      <dsp:txXfrm>
        <a:off x="1283511" y="1866918"/>
        <a:ext cx="1581653" cy="990563"/>
      </dsp:txXfrm>
    </dsp:sp>
    <dsp:sp modelId="{167A0625-2182-421C-AF6C-F7AF32DB07A1}">
      <dsp:nvSpPr>
        <dsp:cNvPr id="0" name=""/>
        <dsp:cNvSpPr/>
      </dsp:nvSpPr>
      <dsp:spPr>
        <a:xfrm>
          <a:off x="2074337" y="550337"/>
          <a:ext cx="3623724" cy="3623724"/>
        </a:xfrm>
        <a:custGeom>
          <a:avLst/>
          <a:gdLst/>
          <a:ahLst/>
          <a:cxnLst/>
          <a:rect l="0" t="0" r="0" b="0"/>
          <a:pathLst>
            <a:path>
              <a:moveTo>
                <a:pt x="187945" y="1008283"/>
              </a:moveTo>
              <a:arcTo wR="1811862" hR="1811862" stAng="12379682" swAng="1631977"/>
            </a:path>
          </a:pathLst>
        </a:custGeom>
        <a:noFill/>
        <a:ln w="38100" cap="flat" cmpd="sng" algn="ctr">
          <a:solidFill>
            <a:schemeClr val="accent5"/>
          </a:solidFill>
          <a:prstDash val="solid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2B9D21-EDCF-4DE7-9688-253086A39D75}" type="datetimeFigureOut">
              <a:rPr lang="en-CA" smtClean="0"/>
              <a:t>2023-09-12</a:t>
            </a:fld>
            <a:endParaRPr lang="en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035EB-61FA-4C38-9578-182AC624934B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2979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F72B-A107-4B02-B623-16533A5AECF5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53059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F1E05-5531-4FFA-BE9C-B7CFEDBD6EBB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79482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035EB-61FA-4C38-9578-182AC624934B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4112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F1E05-5531-4FFA-BE9C-B7CFEDBD6EBB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55230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F1E05-5531-4FFA-BE9C-B7CFEDBD6EBB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29280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6392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316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180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Slide Ligh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6200" y="228601"/>
            <a:ext cx="9067800" cy="610984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1684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Main Slide Light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6200" y="228601"/>
            <a:ext cx="9067800" cy="609600"/>
          </a:xfrm>
        </p:spPr>
        <p:txBody>
          <a:bodyPr>
            <a:normAutofit/>
          </a:bodyPr>
          <a:lstStyle>
            <a:lvl1pPr algn="ctr">
              <a:defRPr sz="3200">
                <a:solidFill>
                  <a:schemeClr val="tx2"/>
                </a:solidFill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99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Main Slide Ligh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6200" y="228601"/>
            <a:ext cx="9067800" cy="609600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76200" y="1143000"/>
            <a:ext cx="8991600" cy="51054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342482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03807E65-F6FF-497B-863F-B9FE805FC25E}" type="datetimeFigureOut">
              <a:rPr lang="en-GB" smtClean="0"/>
              <a:pPr/>
              <a:t>12/09/2023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06834695-5F70-46FF-80BB-11A09A06C3BA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8F92268E-F4FE-4F13-AAEC-0DF65D4078D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53022" y="2492896"/>
            <a:ext cx="1840839" cy="1847088"/>
          </a:xfrm>
          <a:custGeom>
            <a:avLst/>
            <a:gdLst/>
            <a:ahLst/>
            <a:cxnLst/>
            <a:rect l="l" t="t" r="r" b="b"/>
            <a:pathLst>
              <a:path w="1840839" h="1847088">
                <a:moveTo>
                  <a:pt x="918449" y="0"/>
                </a:moveTo>
                <a:cubicBezTo>
                  <a:pt x="1427871" y="0"/>
                  <a:pt x="1840839" y="413485"/>
                  <a:pt x="1840839" y="923544"/>
                </a:cubicBezTo>
                <a:cubicBezTo>
                  <a:pt x="1840839" y="1433603"/>
                  <a:pt x="1427871" y="1847088"/>
                  <a:pt x="918449" y="1847088"/>
                </a:cubicBezTo>
                <a:cubicBezTo>
                  <a:pt x="447642" y="1847088"/>
                  <a:pt x="59220" y="1493914"/>
                  <a:pt x="3818" y="1037637"/>
                </a:cubicBezTo>
                <a:cubicBezTo>
                  <a:pt x="1032" y="1004431"/>
                  <a:pt x="0" y="970804"/>
                  <a:pt x="0" y="936856"/>
                </a:cubicBezTo>
                <a:cubicBezTo>
                  <a:pt x="0" y="883494"/>
                  <a:pt x="2550" y="830926"/>
                  <a:pt x="8392" y="779443"/>
                </a:cubicBezTo>
                <a:cubicBezTo>
                  <a:pt x="76429" y="337736"/>
                  <a:pt x="458047" y="0"/>
                  <a:pt x="918449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/>
          <a:lstStyle/>
          <a:p>
            <a:endParaRPr lang="en-GB"/>
          </a:p>
        </p:txBody>
      </p:sp>
      <p:sp>
        <p:nvSpPr>
          <p:cNvPr id="6" name="Picture Placeholder 10">
            <a:extLst>
              <a:ext uri="{FF2B5EF4-FFF2-40B4-BE49-F238E27FC236}">
                <a16:creationId xmlns:a16="http://schemas.microsoft.com/office/drawing/2014/main" id="{D35B94BD-67D7-49C5-85DF-FA485925D75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49981" y="2456109"/>
            <a:ext cx="1844234" cy="1847088"/>
          </a:xfrm>
          <a:custGeom>
            <a:avLst/>
            <a:gdLst/>
            <a:ahLst/>
            <a:cxnLst/>
            <a:rect l="l" t="t" r="r" b="b"/>
            <a:pathLst>
              <a:path w="1844234" h="1847088">
                <a:moveTo>
                  <a:pt x="922245" y="0"/>
                </a:moveTo>
                <a:cubicBezTo>
                  <a:pt x="1412855" y="0"/>
                  <a:pt x="1814003" y="383510"/>
                  <a:pt x="1841810" y="867517"/>
                </a:cubicBezTo>
                <a:lnTo>
                  <a:pt x="1844234" y="931506"/>
                </a:lnTo>
                <a:cubicBezTo>
                  <a:pt x="1840329" y="1437901"/>
                  <a:pt x="1429013" y="1847088"/>
                  <a:pt x="922245" y="1847088"/>
                </a:cubicBezTo>
                <a:cubicBezTo>
                  <a:pt x="413788" y="1847088"/>
                  <a:pt x="1421" y="1435170"/>
                  <a:pt x="0" y="926445"/>
                </a:cubicBezTo>
                <a:lnTo>
                  <a:pt x="884" y="903134"/>
                </a:lnTo>
                <a:cubicBezTo>
                  <a:pt x="10926" y="402490"/>
                  <a:pt x="419641" y="0"/>
                  <a:pt x="922245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/>
          <a:lstStyle/>
          <a:p>
            <a:endParaRPr lang="en-GB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B9C63130-5433-41F3-9F07-3C30B086908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743066" y="2461363"/>
            <a:ext cx="1836540" cy="1847088"/>
          </a:xfrm>
          <a:custGeom>
            <a:avLst/>
            <a:gdLst/>
            <a:ahLst/>
            <a:cxnLst/>
            <a:rect l="l" t="t" r="r" b="b"/>
            <a:pathLst>
              <a:path w="1836540" h="1847088">
                <a:moveTo>
                  <a:pt x="914150" y="0"/>
                </a:moveTo>
                <a:cubicBezTo>
                  <a:pt x="1423572" y="0"/>
                  <a:pt x="1836540" y="413485"/>
                  <a:pt x="1836540" y="923544"/>
                </a:cubicBezTo>
                <a:cubicBezTo>
                  <a:pt x="1836540" y="1433603"/>
                  <a:pt x="1423572" y="1847088"/>
                  <a:pt x="914150" y="1847088"/>
                </a:cubicBezTo>
                <a:cubicBezTo>
                  <a:pt x="469147" y="1847088"/>
                  <a:pt x="97747" y="1531567"/>
                  <a:pt x="11033" y="1111750"/>
                </a:cubicBezTo>
                <a:cubicBezTo>
                  <a:pt x="3372" y="1052932"/>
                  <a:pt x="0" y="992627"/>
                  <a:pt x="0" y="931272"/>
                </a:cubicBezTo>
                <a:cubicBezTo>
                  <a:pt x="0" y="860203"/>
                  <a:pt x="4524" y="790542"/>
                  <a:pt x="14226" y="722903"/>
                </a:cubicBezTo>
                <a:cubicBezTo>
                  <a:pt x="105174" y="309249"/>
                  <a:pt x="473592" y="0"/>
                  <a:pt x="914150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4847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4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4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4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ack_bkgrnd">
    <p:bg>
      <p:bgPr>
        <a:gradFill flip="none" rotWithShape="1">
          <a:gsLst>
            <a:gs pos="0">
              <a:schemeClr val="tx1">
                <a:lumMod val="80000"/>
                <a:lumOff val="20000"/>
              </a:schemeClr>
            </a:gs>
            <a:gs pos="100000">
              <a:schemeClr val="tx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ric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52400" y="76200"/>
            <a:ext cx="7543800" cy="57150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4931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in Slide Light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6200" y="228601"/>
            <a:ext cx="9067800" cy="685800"/>
          </a:xfrm>
        </p:spPr>
        <p:txBody>
          <a:bodyPr>
            <a:normAutofit/>
          </a:bodyPr>
          <a:lstStyle>
            <a:lvl1pPr algn="ctr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76200" y="1219200"/>
            <a:ext cx="8991600" cy="5069805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6363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691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0861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70230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205345"/>
            <a:ext cx="3703320" cy="466374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205346"/>
            <a:ext cx="3703320" cy="466375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172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8023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5504" y="1182565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012445"/>
            <a:ext cx="3703320" cy="385664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5984" y="1182565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012445"/>
            <a:ext cx="3703320" cy="385664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098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977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755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ABF9CC2F-2933-4A9B-8BAD-E1C8B14E68F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76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843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5"/>
            <a:ext cx="7543800" cy="7023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189998"/>
            <a:ext cx="7543801" cy="467909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BF9CC2F-2933-4A9B-8BAD-E1C8B14E68F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22959" y="1089452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2186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62" r:id="rId17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ice-education.fr/index.php/component/tags/tag/832-sciences-du-numerique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Relationship Id="rId4" Type="http://schemas.openxmlformats.org/officeDocument/2006/relationships/hyperlink" Target="https://creativecommons.org/licenses/by-nc-sa/3.0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48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anchor="b">
            <a:normAutofit/>
          </a:bodyPr>
          <a:lstStyle/>
          <a:p>
            <a:r>
              <a:rPr lang="en-US" err="1">
                <a:ln w="19050" cap="rnd" cmpd="sng">
                  <a:solidFill>
                    <a:schemeClr val="tx1"/>
                  </a:solidFill>
                </a:ln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Programmation</a:t>
            </a:r>
            <a:r>
              <a:rPr lang="en-US">
                <a:ln w="19050" cap="rnd" cmpd="sng">
                  <a:solidFill>
                    <a:schemeClr val="tx1"/>
                  </a:solidFill>
                </a:ln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 Web </a:t>
            </a:r>
            <a:r>
              <a:rPr lang="en-US" err="1">
                <a:ln w="19050" cap="rnd" cmpd="sng">
                  <a:solidFill>
                    <a:schemeClr val="tx1"/>
                  </a:solidFill>
                </a:ln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Transactionnelle</a:t>
            </a:r>
            <a:endParaRPr lang="en-US">
              <a:ln w="19050" cap="rnd">
                <a:solidFill>
                  <a:schemeClr val="tx1"/>
                </a:solidFill>
              </a:ln>
            </a:endParaRPr>
          </a:p>
        </p:txBody>
      </p:sp>
      <p:pic>
        <p:nvPicPr>
          <p:cNvPr id="55" name="Picture 50" descr="Script informatique sur un écran">
            <a:extLst>
              <a:ext uri="{FF2B5EF4-FFF2-40B4-BE49-F238E27FC236}">
                <a16:creationId xmlns:a16="http://schemas.microsoft.com/office/drawing/2014/main" id="{EE04E5A6-C37E-6B09-4D67-0AC736C1F1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52" b="11621"/>
          <a:stretch/>
        </p:blipFill>
        <p:spPr>
          <a:xfrm>
            <a:off x="12" y="10"/>
            <a:ext cx="9143989" cy="4915066"/>
          </a:xfrm>
          <a:prstGeom prst="rect">
            <a:avLst/>
          </a:prstGeom>
          <a:noFill/>
        </p:spPr>
      </p:pic>
      <p:sp>
        <p:nvSpPr>
          <p:cNvPr id="39" name="Title 48"/>
          <p:cNvSpPr txBox="1">
            <a:spLocks/>
          </p:cNvSpPr>
          <p:nvPr/>
        </p:nvSpPr>
        <p:spPr>
          <a:xfrm>
            <a:off x="822959" y="5907024"/>
            <a:ext cx="7589520" cy="5943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>
                <a:solidFill>
                  <a:srgbClr val="FFFFFF"/>
                </a:solidFill>
              </a:rPr>
              <a:t>Vue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 err="1">
                <a:solidFill>
                  <a:srgbClr val="FFFFFF"/>
                </a:solidFill>
              </a:rPr>
              <a:t>ViewModel</a:t>
            </a:r>
            <a:endParaRPr lang="en-US" sz="15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045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3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015A0749-A2FE-DE47-F2E4-2206B024BA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CA" dirty="0"/>
              <a:t>Patron Model </a:t>
            </a:r>
            <a:r>
              <a:rPr lang="fr-CA" dirty="0" err="1"/>
              <a:t>View</a:t>
            </a:r>
            <a:r>
              <a:rPr lang="fr-CA" dirty="0"/>
              <a:t> - </a:t>
            </a:r>
            <a:r>
              <a:rPr lang="fr-CA" dirty="0" err="1"/>
              <a:t>ViewModel</a:t>
            </a:r>
            <a:endParaRPr lang="fr-CA" dirty="0"/>
          </a:p>
        </p:txBody>
      </p:sp>
      <p:sp>
        <p:nvSpPr>
          <p:cNvPr id="2" name="Sous-titre 1">
            <a:extLst>
              <a:ext uri="{FF2B5EF4-FFF2-40B4-BE49-F238E27FC236}">
                <a16:creationId xmlns:a16="http://schemas.microsoft.com/office/drawing/2014/main" id="{8EAE495D-C8FF-45DA-85B5-F452F94541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3C8E9362-4B2C-4838-AA05-D81C191C10A5}"/>
              </a:ext>
            </a:extLst>
          </p:cNvPr>
          <p:cNvSpPr/>
          <p:nvPr/>
        </p:nvSpPr>
        <p:spPr>
          <a:xfrm>
            <a:off x="4138613" y="1689435"/>
            <a:ext cx="2286000" cy="83820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 err="1"/>
              <a:t>View</a:t>
            </a:r>
            <a:endParaRPr lang="en-CA" dirty="0"/>
          </a:p>
        </p:txBody>
      </p:sp>
      <p:pic>
        <p:nvPicPr>
          <p:cNvPr id="7" name="Image 6" descr="Une image contenant texte, équipement électronique, ordinateur, portable">
            <a:extLst>
              <a:ext uri="{FF2B5EF4-FFF2-40B4-BE49-F238E27FC236}">
                <a16:creationId xmlns:a16="http://schemas.microsoft.com/office/drawing/2014/main" id="{83590F82-F774-4BE0-BC87-F3DDA1E7CF0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38200" y="1517985"/>
            <a:ext cx="1458659" cy="11811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7356A804-CF2C-435A-B3DD-3299AB09F265}"/>
              </a:ext>
            </a:extLst>
          </p:cNvPr>
          <p:cNvSpPr txBox="1"/>
          <p:nvPr/>
        </p:nvSpPr>
        <p:spPr>
          <a:xfrm>
            <a:off x="1042987" y="6273546"/>
            <a:ext cx="705802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900">
                <a:hlinkClick r:id="rId3" tooltip="http://www.tice-education.fr/index.php/component/tags/tag/832-sciences-du-numerique"/>
              </a:rPr>
              <a:t>Cette photo</a:t>
            </a:r>
            <a:r>
              <a:rPr lang="en-CA" sz="900"/>
              <a:t> par Auteur inconnu est soumise à la licence </a:t>
            </a:r>
            <a:r>
              <a:rPr lang="en-CA" sz="900">
                <a:hlinkClick r:id="rId4" tooltip="https://creativecommons.org/licenses/by-nc-sa/3.0/"/>
              </a:rPr>
              <a:t>CC BY-SA-NC</a:t>
            </a:r>
            <a:endParaRPr lang="en-CA" sz="900"/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72466958-CED6-4D02-AAB2-1E0EC28CC48A}"/>
              </a:ext>
            </a:extLst>
          </p:cNvPr>
          <p:cNvSpPr/>
          <p:nvPr/>
        </p:nvSpPr>
        <p:spPr>
          <a:xfrm>
            <a:off x="4138613" y="3382028"/>
            <a:ext cx="2286000" cy="83820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 err="1"/>
              <a:t>ViewModel</a:t>
            </a:r>
            <a:endParaRPr lang="en-CA" dirty="0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374CD065-8390-483A-AD88-B7E1D13001F2}"/>
              </a:ext>
            </a:extLst>
          </p:cNvPr>
          <p:cNvSpPr/>
          <p:nvPr/>
        </p:nvSpPr>
        <p:spPr>
          <a:xfrm>
            <a:off x="4138613" y="5074620"/>
            <a:ext cx="2286000" cy="83820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Model</a:t>
            </a:r>
            <a:endParaRPr lang="en-CA" dirty="0"/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18AD67C5-7867-4175-9FC2-666814219013}"/>
              </a:ext>
            </a:extLst>
          </p:cNvPr>
          <p:cNvCxnSpPr>
            <a:stCxn id="7" idx="3"/>
            <a:endCxn id="3" idx="1"/>
          </p:cNvCxnSpPr>
          <p:nvPr/>
        </p:nvCxnSpPr>
        <p:spPr>
          <a:xfrm>
            <a:off x="2296859" y="2108535"/>
            <a:ext cx="1841754" cy="0"/>
          </a:xfrm>
          <a:prstGeom prst="straightConnector1">
            <a:avLst/>
          </a:prstGeom>
          <a:ln>
            <a:headEnd type="stealth" w="lg" len="lg"/>
            <a:tailEnd type="stealth" w="lg" len="lg"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1FCED09E-9028-414B-B685-549CB9E89B2E}"/>
              </a:ext>
            </a:extLst>
          </p:cNvPr>
          <p:cNvCxnSpPr>
            <a:cxnSpLocks/>
            <a:stCxn id="3" idx="2"/>
            <a:endCxn id="9" idx="0"/>
          </p:cNvCxnSpPr>
          <p:nvPr/>
        </p:nvCxnSpPr>
        <p:spPr>
          <a:xfrm>
            <a:off x="5281613" y="2527635"/>
            <a:ext cx="0" cy="854393"/>
          </a:xfrm>
          <a:prstGeom prst="straightConnector1">
            <a:avLst/>
          </a:prstGeom>
          <a:ln>
            <a:headEnd type="stealth" w="lg" len="lg"/>
            <a:tailEnd type="stealth" w="lg" len="lg"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7C764FFA-0792-4B6E-BC0C-A65001B32541}"/>
              </a:ext>
            </a:extLst>
          </p:cNvPr>
          <p:cNvCxnSpPr>
            <a:cxnSpLocks/>
          </p:cNvCxnSpPr>
          <p:nvPr/>
        </p:nvCxnSpPr>
        <p:spPr>
          <a:xfrm>
            <a:off x="5287709" y="4220228"/>
            <a:ext cx="0" cy="854393"/>
          </a:xfrm>
          <a:prstGeom prst="straightConnector1">
            <a:avLst/>
          </a:prstGeom>
          <a:ln>
            <a:headEnd type="stealth" w="lg" len="lg"/>
            <a:tailEnd type="stealth" w="lg" len="lg"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57081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900" dirty="0" err="1">
                <a:solidFill>
                  <a:schemeClr val="accent3"/>
                </a:solidFill>
              </a:rPr>
              <a:t>Utilisation</a:t>
            </a:r>
            <a:r>
              <a:rPr lang="en-US" sz="2900" dirty="0">
                <a:solidFill>
                  <a:schemeClr val="accent3"/>
                </a:solidFill>
              </a:rPr>
              <a:t> d’un </a:t>
            </a:r>
            <a:r>
              <a:rPr lang="en-US" sz="2900" dirty="0" err="1">
                <a:solidFill>
                  <a:schemeClr val="accent3"/>
                </a:solidFill>
              </a:rPr>
              <a:t>ViewModel</a:t>
            </a:r>
            <a:endParaRPr lang="en-US" sz="2900" dirty="0">
              <a:solidFill>
                <a:schemeClr val="accent3"/>
              </a:solidFill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2800" b="1" dirty="0" err="1">
                <a:solidFill>
                  <a:schemeClr val="accent3"/>
                </a:solidFill>
              </a:rPr>
              <a:t>Avantages</a:t>
            </a:r>
            <a:r>
              <a:rPr lang="en-US" sz="2800" b="1" dirty="0">
                <a:solidFill>
                  <a:schemeClr val="accent3"/>
                </a:solidFill>
              </a:rPr>
              <a:t>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Séparation des responsabilités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Accès direct aux données des modèles contrôlées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Permet la création de vues complexes permettant la création/modification de données de plusieurs modèles liés à la fois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Utiliser des données sommatives (tableau de bord)</a:t>
            </a:r>
          </a:p>
          <a:p>
            <a:pPr algn="l"/>
            <a:r>
              <a:rPr lang="en-US" sz="2800" b="1" dirty="0" err="1">
                <a:solidFill>
                  <a:schemeClr val="accent3"/>
                </a:solidFill>
              </a:rPr>
              <a:t>Inconvénients</a:t>
            </a:r>
            <a:endParaRPr lang="fr-FR" sz="2800" b="1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Risque de complexifier des interfaces utilisateur simples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+ Difficile à déboguer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fr-FR" dirty="0">
              <a:solidFill>
                <a:schemeClr val="tx2">
                  <a:lumMod val="75000"/>
                </a:schemeClr>
              </a:solidFill>
            </a:endParaRPr>
          </a:p>
          <a:p>
            <a:pPr algn="l"/>
            <a:endParaRPr lang="fr-FR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6532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900" dirty="0">
                <a:solidFill>
                  <a:schemeClr val="accent3"/>
                </a:solidFill>
              </a:rPr>
              <a:t>View Models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contient les champs présentés dans une vue ou des vues spécifiques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peut avoir des règles de validation spécifiques (via les data annotations) en plus de celles des modèles originaux</a:t>
            </a:r>
            <a:endParaRPr lang="fr-FR" dirty="0">
              <a:solidFill>
                <a:schemeClr val="tx2">
                  <a:lumMod val="75000"/>
                </a:schemeClr>
              </a:solidFill>
              <a:ea typeface="Calibri"/>
              <a:cs typeface="Calibri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peut contenir plusieurs entités ou objets provenant de plusieurs modèles ou base de données</a:t>
            </a:r>
            <a:endParaRPr lang="fr-FR" i="1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aide à implémenter des vues fortement typées (</a:t>
            </a:r>
            <a:r>
              <a:rPr lang="fr-FR" i="1" dirty="0" err="1">
                <a:solidFill>
                  <a:schemeClr val="tx2">
                    <a:lumMod val="75000"/>
                  </a:schemeClr>
                </a:solidFill>
              </a:rPr>
              <a:t>strongly</a:t>
            </a:r>
            <a:r>
              <a:rPr lang="fr-FR" i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tx2">
                    <a:lumMod val="75000"/>
                  </a:schemeClr>
                </a:solidFill>
              </a:rPr>
              <a:t>typed</a:t>
            </a:r>
            <a:r>
              <a:rPr lang="fr-FR" i="1" dirty="0">
                <a:solidFill>
                  <a:schemeClr val="tx2">
                    <a:lumMod val="75000"/>
                  </a:schemeClr>
                </a:solidFill>
              </a:rPr>
              <a:t> data</a:t>
            </a: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)</a:t>
            </a:r>
            <a:endParaRPr lang="fr-FR" dirty="0">
              <a:solidFill>
                <a:schemeClr val="tx2">
                  <a:lumMod val="75000"/>
                </a:schemeClr>
              </a:solidFill>
              <a:ea typeface="Calibri"/>
              <a:cs typeface="Calibri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Peut contenir le code pour définir un comportement spécifique à une vue en particulier</a:t>
            </a:r>
            <a:endParaRPr lang="fr-FR" dirty="0">
              <a:solidFill>
                <a:schemeClr val="tx2">
                  <a:lumMod val="75000"/>
                </a:schemeClr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07077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08A9D8-7DA4-4565-ACA6-A182A06F3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702301"/>
          </a:xfrm>
        </p:spPr>
        <p:txBody>
          <a:bodyPr anchor="b">
            <a:normAutofit/>
          </a:bodyPr>
          <a:lstStyle/>
          <a:p>
            <a:r>
              <a:rPr lang="fr-CA" sz="4400"/>
              <a:t>Exemple de </a:t>
            </a:r>
            <a:r>
              <a:rPr lang="fr-CA" sz="4400" err="1"/>
              <a:t>ViewModel</a:t>
            </a:r>
            <a:endParaRPr lang="en-CA" sz="440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4DEE8A5-6A97-4BC4-86D1-53B56D96F7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2960" y="1205345"/>
            <a:ext cx="3749040" cy="4663749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CA" sz="1300" dirty="0"/>
              <a:t>Créer ou manipuler une liste déroulante liée à un modèle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CA" sz="1300" dirty="0"/>
              <a:t>Créer une vue Master-Details (avoir l'information du parent et des enfants)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CA" sz="1300" dirty="0"/>
              <a:t>Gérer la pagination : cette pagination pourrait contenir le nombre de pages, la page courante, le texte de recherche, les données à afficher, les filtres, l’ordonnancement, </a:t>
            </a:r>
            <a:r>
              <a:rPr lang="fr-CA" sz="1300" dirty="0" err="1"/>
              <a:t>etc</a:t>
            </a:r>
            <a:endParaRPr lang="fr-CA" sz="1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CA" sz="1300" dirty="0"/>
              <a:t>Créer un tableau de bord pour afficher des statistiques (calculé lors de la construction du </a:t>
            </a:r>
            <a:r>
              <a:rPr lang="fr-CA" sz="1300" dirty="0" err="1"/>
              <a:t>ViewModel</a:t>
            </a:r>
            <a:r>
              <a:rPr lang="fr-CA" sz="13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1300" dirty="0" err="1"/>
              <a:t>Rendre</a:t>
            </a:r>
            <a:r>
              <a:rPr lang="en-CA" sz="1300" dirty="0"/>
              <a:t> </a:t>
            </a:r>
            <a:r>
              <a:rPr lang="en-CA" sz="1300" dirty="0" err="1"/>
              <a:t>une</a:t>
            </a:r>
            <a:r>
              <a:rPr lang="en-CA" sz="1300" dirty="0"/>
              <a:t> </a:t>
            </a:r>
            <a:r>
              <a:rPr lang="en-CA" sz="1300" dirty="0" err="1"/>
              <a:t>vue</a:t>
            </a:r>
            <a:r>
              <a:rPr lang="en-CA" sz="1300" dirty="0"/>
              <a:t> plus </a:t>
            </a:r>
            <a:r>
              <a:rPr lang="en-CA" sz="1300" dirty="0" err="1"/>
              <a:t>sécuritaire</a:t>
            </a:r>
            <a:r>
              <a:rPr lang="en-CA" sz="1300" dirty="0"/>
              <a:t>: </a:t>
            </a:r>
            <a:r>
              <a:rPr lang="en-CA" sz="1300" dirty="0" err="1"/>
              <a:t>moins</a:t>
            </a:r>
            <a:r>
              <a:rPr lang="en-CA" sz="1300" dirty="0"/>
              <a:t> de </a:t>
            </a:r>
            <a:r>
              <a:rPr lang="en-CA" sz="1300" dirty="0" err="1"/>
              <a:t>risque</a:t>
            </a:r>
            <a:r>
              <a:rPr lang="en-CA" sz="1300" dirty="0"/>
              <a:t> </a:t>
            </a:r>
            <a:r>
              <a:rPr lang="en-CA" sz="1300" dirty="0" err="1"/>
              <a:t>d'exposer</a:t>
            </a:r>
            <a:r>
              <a:rPr lang="en-CA" sz="1300" dirty="0"/>
              <a:t> des </a:t>
            </a:r>
            <a:r>
              <a:rPr lang="en-CA" sz="1300" dirty="0" err="1"/>
              <a:t>propriétés</a:t>
            </a:r>
            <a:r>
              <a:rPr lang="en-CA" sz="1300" dirty="0"/>
              <a:t> </a:t>
            </a:r>
            <a:r>
              <a:rPr lang="en-CA" sz="1300" dirty="0" err="1"/>
              <a:t>sensibles</a:t>
            </a:r>
            <a:r>
              <a:rPr lang="en-CA" sz="1300" dirty="0"/>
              <a:t> aux hackers que </a:t>
            </a:r>
            <a:r>
              <a:rPr lang="en-CA" sz="1300" dirty="0" err="1"/>
              <a:t>d'utiliser</a:t>
            </a:r>
            <a:r>
              <a:rPr lang="en-CA" sz="1300" dirty="0"/>
              <a:t> </a:t>
            </a:r>
            <a:r>
              <a:rPr lang="en-CA" sz="1300" dirty="0" err="1"/>
              <a:t>directement</a:t>
            </a:r>
            <a:r>
              <a:rPr lang="en-CA" sz="1300" dirty="0"/>
              <a:t> </a:t>
            </a:r>
            <a:r>
              <a:rPr lang="en-CA" sz="1300" dirty="0" err="1"/>
              <a:t>une</a:t>
            </a:r>
            <a:r>
              <a:rPr lang="en-CA" sz="1300" dirty="0"/>
              <a:t> </a:t>
            </a:r>
            <a:r>
              <a:rPr lang="en-CA" sz="1300" dirty="0" err="1"/>
              <a:t>classe</a:t>
            </a:r>
            <a:r>
              <a:rPr lang="en-CA" sz="1300" dirty="0"/>
              <a:t> de Model (ex. Une VM pour masquer le code de </a:t>
            </a:r>
            <a:r>
              <a:rPr lang="en-CA" sz="1300" dirty="0" err="1"/>
              <a:t>hachage</a:t>
            </a:r>
            <a:r>
              <a:rPr lang="en-CA" sz="1300" dirty="0"/>
              <a:t> du mot de passe dans un </a:t>
            </a:r>
            <a:r>
              <a:rPr lang="en-CA" sz="1300" dirty="0" err="1"/>
              <a:t>modèle</a:t>
            </a:r>
            <a:r>
              <a:rPr lang="en-CA" sz="1300" dirty="0"/>
              <a:t> Utilisateur)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1300" dirty="0" err="1"/>
              <a:t>Afficher</a:t>
            </a:r>
            <a:r>
              <a:rPr lang="en-CA" sz="1300" dirty="0"/>
              <a:t> des </a:t>
            </a:r>
            <a:r>
              <a:rPr lang="en-CA" sz="1300" dirty="0" err="1"/>
              <a:t>propriétés</a:t>
            </a:r>
            <a:r>
              <a:rPr lang="en-CA" sz="1300" dirty="0"/>
              <a:t> </a:t>
            </a:r>
            <a:r>
              <a:rPr lang="en-CA" sz="1300" dirty="0" err="1"/>
              <a:t>utiles</a:t>
            </a:r>
            <a:r>
              <a:rPr lang="en-CA" sz="1300" dirty="0"/>
              <a:t> pour la </a:t>
            </a:r>
            <a:r>
              <a:rPr lang="en-CA" sz="1300" dirty="0" err="1"/>
              <a:t>vue</a:t>
            </a:r>
            <a:r>
              <a:rPr lang="en-CA" sz="1300" dirty="0"/>
              <a:t> </a:t>
            </a:r>
            <a:r>
              <a:rPr lang="en-CA" sz="1300" dirty="0" err="1"/>
              <a:t>mais</a:t>
            </a:r>
            <a:r>
              <a:rPr lang="en-CA" sz="1300" dirty="0"/>
              <a:t> pas dans le Model de </a:t>
            </a:r>
            <a:r>
              <a:rPr lang="en-CA" sz="1300" dirty="0" err="1"/>
              <a:t>données</a:t>
            </a:r>
            <a:r>
              <a:rPr lang="en-CA" sz="1300" dirty="0"/>
              <a:t> (</a:t>
            </a:r>
            <a:r>
              <a:rPr lang="en-CA" sz="1300" dirty="0" err="1"/>
              <a:t>calcul</a:t>
            </a:r>
            <a:r>
              <a:rPr lang="en-CA" sz="1300" dirty="0"/>
              <a:t>, timer, </a:t>
            </a:r>
            <a:r>
              <a:rPr lang="en-CA" sz="1300" dirty="0" err="1"/>
              <a:t>etc</a:t>
            </a:r>
            <a:r>
              <a:rPr lang="en-CA" sz="1300" dirty="0"/>
              <a:t>)</a:t>
            </a:r>
          </a:p>
        </p:txBody>
      </p:sp>
      <p:pic>
        <p:nvPicPr>
          <p:cNvPr id="5" name="Espace réservé du contenu 4" descr="Une image contenant Appareils électroniques, personne, Appareil électronique, texte&#10;&#10;Description générée automatiquement">
            <a:extLst>
              <a:ext uri="{FF2B5EF4-FFF2-40B4-BE49-F238E27FC236}">
                <a16:creationId xmlns:a16="http://schemas.microsoft.com/office/drawing/2014/main" id="{9CFED260-93DE-9E9F-9666-A4CFBEEC63C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4074" y="1676400"/>
            <a:ext cx="4331759" cy="3248819"/>
          </a:xfr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520802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36FEBB0C-0667-4B93-9CDA-49B5C3B32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702301"/>
          </a:xfrm>
        </p:spPr>
        <p:txBody>
          <a:bodyPr anchor="b">
            <a:normAutofit/>
          </a:bodyPr>
          <a:lstStyle/>
          <a:p>
            <a:r>
              <a:rPr lang="fr-CA" sz="4400"/>
              <a:t>Bonnes pratiques</a:t>
            </a:r>
            <a:endParaRPr lang="en-CA" sz="440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5D845AD0-7839-186A-623D-446468E50CFD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54" r="17423" b="-1"/>
          <a:stretch/>
        </p:blipFill>
        <p:spPr>
          <a:xfrm>
            <a:off x="822960" y="1205345"/>
            <a:ext cx="3703320" cy="4663749"/>
          </a:xfrm>
          <a:prstGeom prst="rect">
            <a:avLst/>
          </a:prstGeom>
          <a:noFill/>
        </p:spPr>
      </p:pic>
      <p:sp>
        <p:nvSpPr>
          <p:cNvPr id="4" name="Sous-titre 3">
            <a:extLst>
              <a:ext uri="{FF2B5EF4-FFF2-40B4-BE49-F238E27FC236}">
                <a16:creationId xmlns:a16="http://schemas.microsoft.com/office/drawing/2014/main" id="{DE0CD213-9BD7-44C3-BA1E-160F8EF4E9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440" y="1205346"/>
            <a:ext cx="3703320" cy="4663750"/>
          </a:xfrm>
        </p:spPr>
        <p:txBody>
          <a:bodyPr>
            <a:normAutofit/>
          </a:bodyPr>
          <a:lstStyle/>
          <a:p>
            <a:r>
              <a:rPr lang="fr-CA" dirty="0"/>
              <a:t>Baser les </a:t>
            </a:r>
            <a:r>
              <a:rPr lang="fr-CA" i="1" dirty="0" err="1"/>
              <a:t>Views</a:t>
            </a:r>
            <a:r>
              <a:rPr lang="fr-CA" dirty="0"/>
              <a:t> sur les </a:t>
            </a:r>
            <a:r>
              <a:rPr lang="fr-CA" i="1" dirty="0" err="1"/>
              <a:t>ViewModels</a:t>
            </a:r>
            <a:r>
              <a:rPr lang="fr-CA" dirty="0"/>
              <a:t> et non sur les classes du modèle de données</a:t>
            </a:r>
          </a:p>
          <a:p>
            <a:r>
              <a:rPr lang="fr-CA" dirty="0"/>
              <a:t>Créer des </a:t>
            </a:r>
            <a:r>
              <a:rPr lang="fr-CA" i="1" dirty="0" err="1"/>
              <a:t>Views</a:t>
            </a:r>
            <a:r>
              <a:rPr lang="fr-CA" dirty="0"/>
              <a:t> fortement typées avec le </a:t>
            </a:r>
            <a:r>
              <a:rPr lang="fr-CA" dirty="0" err="1"/>
              <a:t>ViewModel</a:t>
            </a:r>
            <a:r>
              <a:rPr lang="fr-CA" dirty="0"/>
              <a:t> ou le modèle</a:t>
            </a:r>
          </a:p>
          <a:p>
            <a:r>
              <a:rPr lang="fr-CA" dirty="0"/>
              <a:t>Utiliser les </a:t>
            </a:r>
            <a:r>
              <a:rPr lang="fr-CA" i="1" dirty="0"/>
              <a:t>Data Annotations </a:t>
            </a:r>
            <a:r>
              <a:rPr lang="fr-CA" dirty="0"/>
              <a:t>pour la validation si possible dans le </a:t>
            </a:r>
            <a:r>
              <a:rPr lang="fr-CA" dirty="0" err="1"/>
              <a:t>ViewModel</a:t>
            </a:r>
            <a:r>
              <a:rPr lang="fr-CA" dirty="0"/>
              <a:t> ET le modèle</a:t>
            </a:r>
          </a:p>
          <a:p>
            <a:r>
              <a:rPr lang="fr-CA" dirty="0"/>
              <a:t>Ne mettre que les données requises</a:t>
            </a:r>
          </a:p>
          <a:p>
            <a:r>
              <a:rPr lang="fr-CA" dirty="0"/>
              <a:t>Utiliser un seul </a:t>
            </a:r>
            <a:r>
              <a:rPr lang="fr-CA" i="1" dirty="0" err="1"/>
              <a:t>ViewModel</a:t>
            </a:r>
            <a:r>
              <a:rPr lang="fr-CA" dirty="0"/>
              <a:t> par vue</a:t>
            </a:r>
            <a:endParaRPr lang="en-CA" i="1" dirty="0"/>
          </a:p>
        </p:txBody>
      </p:sp>
    </p:spTree>
    <p:extLst>
      <p:ext uri="{BB962C8B-B14F-4D97-AF65-F5344CB8AC3E}">
        <p14:creationId xmlns:p14="http://schemas.microsoft.com/office/powerpoint/2010/main" val="189780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0E4516-7470-F8C6-2C8B-75AE50194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5074920"/>
            <a:ext cx="8534400" cy="822960"/>
          </a:xfrm>
        </p:spPr>
        <p:txBody>
          <a:bodyPr vert="horz" lIns="91440" tIns="0" rIns="91440" bIns="0" rtlCol="0" anchor="b">
            <a:normAutofit/>
          </a:bodyPr>
          <a:lstStyle/>
          <a:p>
            <a:r>
              <a:rPr lang="en-US" sz="3100" dirty="0"/>
              <a:t>View Model </a:t>
            </a:r>
            <a:r>
              <a:rPr lang="en-US" sz="3100" dirty="0" err="1"/>
              <a:t>Exemple</a:t>
            </a:r>
            <a:r>
              <a:rPr lang="en-US" sz="3100" dirty="0"/>
              <a:t> : </a:t>
            </a:r>
            <a:r>
              <a:rPr lang="en-US" sz="3100" dirty="0" err="1"/>
              <a:t>Classe</a:t>
            </a:r>
            <a:r>
              <a:rPr lang="en-US" sz="3100" dirty="0"/>
              <a:t> </a:t>
            </a:r>
            <a:r>
              <a:rPr lang="en-US" sz="3100" dirty="0" err="1"/>
              <a:t>principale</a:t>
            </a:r>
            <a:r>
              <a:rPr lang="en-US" sz="3100" dirty="0"/>
              <a:t> et classes </a:t>
            </a:r>
            <a:r>
              <a:rPr lang="en-US" sz="3100" dirty="0" err="1"/>
              <a:t>liées</a:t>
            </a:r>
            <a:endParaRPr lang="en-US" sz="3100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7727BB3-D5EC-4BDE-958C-1FB320E3E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" y="182971"/>
            <a:ext cx="9143989" cy="4549134"/>
          </a:xfrm>
          <a:prstGeom prst="rect">
            <a:avLst/>
          </a:prstGeom>
          <a:noFill/>
        </p:spPr>
      </p:pic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F8098DEA-0D5F-02D3-299B-AAFD2E8B01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6010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" y="571501"/>
            <a:ext cx="8534400" cy="609600"/>
          </a:xfrm>
        </p:spPr>
        <p:txBody>
          <a:bodyPr>
            <a:normAutofit/>
          </a:bodyPr>
          <a:lstStyle/>
          <a:p>
            <a:pPr algn="l"/>
            <a:r>
              <a:rPr lang="en-US" sz="2900" dirty="0"/>
              <a:t>View Model </a:t>
            </a:r>
            <a:r>
              <a:rPr lang="en-US" sz="2900" dirty="0" err="1"/>
              <a:t>Exemple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: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Classe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principale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et classes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liées</a:t>
            </a:r>
            <a:endParaRPr lang="en-US" sz="29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02007" y="1066800"/>
            <a:ext cx="9279737" cy="457200"/>
          </a:xfrm>
        </p:spPr>
        <p:txBody>
          <a:bodyPr>
            <a:normAutofit/>
          </a:bodyPr>
          <a:lstStyle/>
          <a:p>
            <a:pPr algn="l"/>
            <a:r>
              <a:rPr lang="en-US" sz="2000" b="1" dirty="0" err="1">
                <a:solidFill>
                  <a:schemeClr val="tx2">
                    <a:lumMod val="75000"/>
                  </a:schemeClr>
                </a:solidFill>
              </a:rPr>
              <a:t>ViewModel</a:t>
            </a:r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:</a:t>
            </a: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6A8D4D6-10E2-43DA-A0DC-2B285DC36919}"/>
              </a:ext>
            </a:extLst>
          </p:cNvPr>
          <p:cNvSpPr txBox="1"/>
          <p:nvPr/>
        </p:nvSpPr>
        <p:spPr>
          <a:xfrm>
            <a:off x="102007" y="1371600"/>
            <a:ext cx="8939986" cy="1169551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square">
            <a:spAutoFit/>
          </a:bodyPr>
          <a:lstStyle/>
          <a:p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2B91A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BookVM</a:t>
            </a:r>
            <a:r>
              <a:rPr lang="en-CA" sz="1400" dirty="0">
                <a:solidFill>
                  <a:srgbClr val="2B91AF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Book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IEnumerable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SelectListItem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400" dirty="0" err="1">
                <a:solidFill>
                  <a:srgbClr val="000000"/>
                </a:solidFill>
                <a:highlight>
                  <a:srgbClr val="00FF00"/>
                </a:highlight>
                <a:latin typeface="Consolas" panose="020B0609020204030204" pitchFamily="49" charset="0"/>
              </a:rPr>
              <a:t>PublisherList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IEnumerable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SelectListItem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400" dirty="0" err="1">
                <a:solidFill>
                  <a:srgbClr val="000000"/>
                </a:solidFill>
                <a:highlight>
                  <a:srgbClr val="00FF00"/>
                </a:highlight>
                <a:latin typeface="Consolas" panose="020B0609020204030204" pitchFamily="49" charset="0"/>
              </a:rPr>
              <a:t>SubjectList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 } 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CA" sz="1400" dirty="0"/>
          </a:p>
        </p:txBody>
      </p:sp>
      <p:sp>
        <p:nvSpPr>
          <p:cNvPr id="8" name="Subtitle 5">
            <a:extLst>
              <a:ext uri="{FF2B5EF4-FFF2-40B4-BE49-F238E27FC236}">
                <a16:creationId xmlns:a16="http://schemas.microsoft.com/office/drawing/2014/main" id="{F56A1CD1-3959-478E-B447-8EFD8655298F}"/>
              </a:ext>
            </a:extLst>
          </p:cNvPr>
          <p:cNvSpPr txBox="1">
            <a:spLocks/>
          </p:cNvSpPr>
          <p:nvPr/>
        </p:nvSpPr>
        <p:spPr>
          <a:xfrm>
            <a:off x="102007" y="2590800"/>
            <a:ext cx="9279737" cy="45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 Action du controller:</a:t>
            </a: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42851C31-1E8D-4BEF-8178-F666A8F2A03A}"/>
              </a:ext>
            </a:extLst>
          </p:cNvPr>
          <p:cNvSpPr txBox="1"/>
          <p:nvPr/>
        </p:nvSpPr>
        <p:spPr>
          <a:xfrm>
            <a:off x="102007" y="2895600"/>
            <a:ext cx="8939986" cy="3323987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IActionResult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Create()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IEnumerable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&lt;Subject&gt;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SubList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= _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db.Subject.GetAll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IEnumerable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&lt;Publisher&gt;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PubList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_db.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Publisher.GetAll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BookVM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bookVM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CA" sz="14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new</a:t>
            </a:r>
            <a:r>
              <a:rPr lang="en-CA" sz="14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BookVM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Book =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Book(),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US" sz="1400" dirty="0" err="1">
                <a:solidFill>
                  <a:srgbClr val="000000"/>
                </a:solidFill>
                <a:highlight>
                  <a:srgbClr val="00FF00"/>
                </a:highlight>
                <a:latin typeface="Consolas" panose="020B0609020204030204" pitchFamily="49" charset="0"/>
              </a:rPr>
              <a:t>SubjectList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SubList.Select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SelectListItem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Text =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i.Name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Value =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i.Id.ToString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()}),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US" sz="1400" dirty="0" err="1">
                <a:solidFill>
                  <a:srgbClr val="000000"/>
                </a:solidFill>
                <a:highlight>
                  <a:srgbClr val="00FF00"/>
                </a:highlight>
                <a:latin typeface="Consolas" panose="020B0609020204030204" pitchFamily="49" charset="0"/>
              </a:rPr>
              <a:t>PublisherList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PubList.Select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SelectListItem</a:t>
            </a:r>
            <a:r>
              <a:rPr lang="fr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Text =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i.Name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Value =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i.Id.ToString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() }) };</a:t>
            </a:r>
          </a:p>
          <a:p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View(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bookVM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CA" sz="1400" dirty="0"/>
          </a:p>
        </p:txBody>
      </p:sp>
    </p:spTree>
    <p:extLst>
      <p:ext uri="{BB962C8B-B14F-4D97-AF65-F5344CB8AC3E}">
        <p14:creationId xmlns:p14="http://schemas.microsoft.com/office/powerpoint/2010/main" val="30529283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8F4E7A6-0779-4014-ADEC-C88B27FEAC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571501"/>
            <a:ext cx="8534400" cy="609600"/>
          </a:xfrm>
        </p:spPr>
        <p:txBody>
          <a:bodyPr>
            <a:normAutofit/>
          </a:bodyPr>
          <a:lstStyle/>
          <a:p>
            <a:pPr algn="l"/>
            <a:r>
              <a:rPr lang="en-US" sz="2900" dirty="0"/>
              <a:t>View Model </a:t>
            </a:r>
            <a:r>
              <a:rPr lang="en-US" sz="2900" dirty="0" err="1"/>
              <a:t>Exemple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: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Classe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principale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et classes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liées</a:t>
            </a:r>
            <a:endParaRPr lang="en-US" sz="2900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12E438EA-B8A1-4FA3-B908-2A4728551A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106" y="1066800"/>
            <a:ext cx="9279737" cy="457200"/>
          </a:xfrm>
        </p:spPr>
        <p:txBody>
          <a:bodyPr>
            <a:normAutofit/>
          </a:bodyPr>
          <a:lstStyle/>
          <a:p>
            <a:pPr algn="l"/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View:</a:t>
            </a: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0288243-B76E-48C7-9A42-B78271A0432D}"/>
              </a:ext>
            </a:extLst>
          </p:cNvPr>
          <p:cNvSpPr txBox="1"/>
          <p:nvPr/>
        </p:nvSpPr>
        <p:spPr>
          <a:xfrm>
            <a:off x="152400" y="1371600"/>
            <a:ext cx="8839200" cy="5078313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txBody>
          <a:bodyPr wrap="square">
            <a:spAutoFit/>
          </a:bodyPr>
          <a:lstStyle/>
          <a:p>
            <a:r>
              <a:rPr lang="en-CA" sz="1200" dirty="0">
                <a:solidFill>
                  <a:srgbClr val="000000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@model </a:t>
            </a:r>
            <a:r>
              <a:rPr lang="en-CA" sz="1200" dirty="0" err="1">
                <a:solidFill>
                  <a:srgbClr val="000000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ViewModels.BookVM</a:t>
            </a:r>
            <a:endParaRPr lang="en-CA" sz="1200" dirty="0">
              <a:solidFill>
                <a:srgbClr val="000000"/>
              </a:solidFill>
              <a:highlight>
                <a:srgbClr val="00FFFF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fr-CA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….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CA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CA" sz="12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="col-8  pt-4"&gt;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="form-group row p-2"&gt;</a:t>
            </a:r>
            <a:endParaRPr lang="en-US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CA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CA" sz="12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="col-2"&gt;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asp-for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1200" b="0" dirty="0" err="1">
                <a:solidFill>
                  <a:srgbClr val="000000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Book</a:t>
            </a:r>
            <a:r>
              <a:rPr lang="en-US" sz="1200" b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.Title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"&gt;&lt;/</a:t>
            </a:r>
            <a:r>
              <a:rPr lang="en-US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US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CA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CA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CA" sz="12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="col-8"&gt;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asp-for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1200" b="0" dirty="0" err="1">
                <a:solidFill>
                  <a:srgbClr val="000000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Book</a:t>
            </a:r>
            <a:r>
              <a:rPr lang="en-US" sz="1200" b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.Title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="form-control"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/&gt;</a:t>
            </a:r>
            <a:endParaRPr lang="en-US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span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asp-validation-for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1200" b="0" dirty="0" err="1">
                <a:solidFill>
                  <a:srgbClr val="000000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Book</a:t>
            </a:r>
            <a:r>
              <a:rPr lang="en-US" sz="1200" b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.Title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="text-danger"&gt;&lt;/</a:t>
            </a:r>
            <a:r>
              <a:rPr lang="en-US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span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US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CA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CA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….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="form-group row p-2"&gt;</a:t>
            </a:r>
            <a:endParaRPr lang="en-US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CA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CA" sz="12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="col-2"&gt;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Publisher</a:t>
            </a: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CA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CA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CA" sz="12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="col-8"&gt;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@Html.DropDownListFor(p </a:t>
            </a:r>
            <a:r>
              <a:rPr lang="en-US" sz="1200" b="0" dirty="0">
                <a:solidFill>
                  <a:srgbClr val="000000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en-US" sz="1200" b="0" dirty="0" err="1">
                <a:solidFill>
                  <a:srgbClr val="000000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p.Book.Publisher_Id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Model.PublisherList.OrderBy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 =&gt; </a:t>
            </a:r>
            <a:r>
              <a:rPr lang="en-US" sz="1200" b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p.Text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), </a:t>
            </a:r>
            <a:r>
              <a:rPr lang="en-US" sz="1200" b="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"-Select a Publisher"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@class = </a:t>
            </a:r>
            <a:r>
              <a:rPr lang="en-CA" sz="1200" b="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"form-control"</a:t>
            </a:r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})</a:t>
            </a:r>
          </a:p>
          <a:p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span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asp-validation-for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1200" b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Book.Publisher_Id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="text-danger"&gt;&lt;/</a:t>
            </a:r>
            <a:r>
              <a:rPr lang="en-US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span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US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CA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CA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CA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074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ign">
            <a:extLst>
              <a:ext uri="{FF2B5EF4-FFF2-40B4-BE49-F238E27FC236}">
                <a16:creationId xmlns:a16="http://schemas.microsoft.com/office/drawing/2014/main" id="{5AF2EB08-842D-41BF-A31E-F8DDDFBC70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34" y="478632"/>
            <a:ext cx="7851531" cy="6379368"/>
          </a:xfrm>
          <a:prstGeom prst="rect">
            <a:avLst/>
          </a:prstGeom>
        </p:spPr>
      </p:pic>
      <p:sp>
        <p:nvSpPr>
          <p:cNvPr id="3" name="Subtitle 8">
            <a:extLst>
              <a:ext uri="{FF2B5EF4-FFF2-40B4-BE49-F238E27FC236}">
                <a16:creationId xmlns:a16="http://schemas.microsoft.com/office/drawing/2014/main" id="{76A17B81-1075-47E1-BCD8-37F35F8C15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75774" y="1219201"/>
            <a:ext cx="3276600" cy="2819400"/>
          </a:xfrm>
        </p:spPr>
        <p:txBody>
          <a:bodyPr vert="horz" lIns="0" tIns="45720" rIns="0" bIns="45720" rtlCol="0" anchor="t">
            <a:normAutofit fontScale="85000" lnSpcReduction="20000"/>
          </a:bodyPr>
          <a:lstStyle/>
          <a:p>
            <a:pPr algn="ctr"/>
            <a:endParaRPr lang="en-US" sz="4000" b="1" dirty="0">
              <a:solidFill>
                <a:schemeClr val="accent2"/>
              </a:solidFill>
            </a:endParaRPr>
          </a:p>
          <a:p>
            <a:pPr algn="ctr"/>
            <a:r>
              <a:rPr lang="en-US" sz="4000" b="1" dirty="0">
                <a:solidFill>
                  <a:schemeClr val="accent2"/>
                </a:solidFill>
              </a:rPr>
              <a:t>Vue </a:t>
            </a:r>
            <a:r>
              <a:rPr lang="en-US" sz="4000" b="1" dirty="0" err="1">
                <a:solidFill>
                  <a:schemeClr val="accent2"/>
                </a:solidFill>
              </a:rPr>
              <a:t>basique</a:t>
            </a:r>
            <a:endParaRPr lang="en-US" sz="4000" b="1" dirty="0">
              <a:solidFill>
                <a:schemeClr val="accent2"/>
              </a:solidFill>
            </a:endParaRPr>
          </a:p>
          <a:p>
            <a:pPr algn="ctr"/>
            <a:r>
              <a:rPr lang="en-US" sz="2800" b="1" dirty="0" err="1">
                <a:solidFill>
                  <a:schemeClr val="tx1"/>
                </a:solidFill>
              </a:rPr>
              <a:t>ViewBag</a:t>
            </a:r>
            <a:endParaRPr lang="en-US" sz="2800" b="1" dirty="0">
              <a:solidFill>
                <a:schemeClr val="tx1"/>
              </a:solidFill>
            </a:endParaRPr>
          </a:p>
          <a:p>
            <a:pPr algn="ctr"/>
            <a:r>
              <a:rPr lang="en-US" sz="2800" b="1" dirty="0" err="1">
                <a:solidFill>
                  <a:schemeClr val="tx1"/>
                </a:solidFill>
              </a:rPr>
              <a:t>ViewData</a:t>
            </a:r>
            <a:endParaRPr lang="en-US" sz="2800" b="1" dirty="0">
              <a:solidFill>
                <a:schemeClr val="tx1"/>
              </a:solidFill>
            </a:endParaRPr>
          </a:p>
          <a:p>
            <a:pPr algn="ctr"/>
            <a:r>
              <a:rPr lang="en-US" sz="2800" b="1" dirty="0" err="1">
                <a:solidFill>
                  <a:schemeClr val="tx1"/>
                </a:solidFill>
              </a:rPr>
              <a:t>TempData</a:t>
            </a:r>
          </a:p>
          <a:p>
            <a:pPr algn="ctr"/>
            <a:r>
              <a:rPr lang="en-US" sz="2800" b="1" dirty="0" err="1">
                <a:solidFill>
                  <a:schemeClr val="tx1"/>
                </a:solidFill>
              </a:rPr>
              <a:t>Modèle</a:t>
            </a:r>
            <a:endParaRPr lang="en-US" sz="2800" b="1" dirty="0">
              <a:solidFill>
                <a:schemeClr val="tx1"/>
              </a:solidFill>
            </a:endParaRPr>
          </a:p>
          <a:p>
            <a:pPr algn="ctr"/>
            <a:endParaRPr lang="en-US" sz="2800" b="1" dirty="0">
              <a:solidFill>
                <a:schemeClr val="tx1"/>
              </a:solidFill>
            </a:endParaRPr>
          </a:p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293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E11F8E-5132-4FC2-9AAC-E2FC08CF7B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dirty="0">
                <a:solidFill>
                  <a:schemeClr val="accent6"/>
                </a:solidFill>
              </a:rPr>
              <a:t>Patron MVC</a:t>
            </a:r>
            <a:endParaRPr lang="en-CA" dirty="0">
              <a:solidFill>
                <a:schemeClr val="accent6"/>
              </a:solidFill>
            </a:endParaRPr>
          </a:p>
        </p:txBody>
      </p:sp>
      <p:sp>
        <p:nvSpPr>
          <p:cNvPr id="9" name="Sous-titre 8">
            <a:extLst>
              <a:ext uri="{FF2B5EF4-FFF2-40B4-BE49-F238E27FC236}">
                <a16:creationId xmlns:a16="http://schemas.microsoft.com/office/drawing/2014/main" id="{4C1C317B-8A1A-D218-AD88-B4C6260895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CA" dirty="0"/>
          </a:p>
        </p:txBody>
      </p:sp>
      <p:graphicFrame>
        <p:nvGraphicFramePr>
          <p:cNvPr id="4" name="Diagramme 3">
            <a:extLst>
              <a:ext uri="{FF2B5EF4-FFF2-40B4-BE49-F238E27FC236}">
                <a16:creationId xmlns:a16="http://schemas.microsoft.com/office/drawing/2014/main" id="{C6872400-4E6A-4A93-9CD9-7D332377A9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75402867"/>
              </p:ext>
            </p:extLst>
          </p:nvPr>
        </p:nvGraphicFramePr>
        <p:xfrm>
          <a:off x="533400" y="1524000"/>
          <a:ext cx="7772400" cy="47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ZoneTexte 4">
            <a:extLst>
              <a:ext uri="{FF2B5EF4-FFF2-40B4-BE49-F238E27FC236}">
                <a16:creationId xmlns:a16="http://schemas.microsoft.com/office/drawing/2014/main" id="{03F2BE5C-743B-43A1-A137-7EF01159A6AD}"/>
              </a:ext>
            </a:extLst>
          </p:cNvPr>
          <p:cNvSpPr txBox="1"/>
          <p:nvPr/>
        </p:nvSpPr>
        <p:spPr>
          <a:xfrm>
            <a:off x="5715000" y="22098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b="1" dirty="0">
                <a:solidFill>
                  <a:schemeClr val="accent2"/>
                </a:solidFill>
              </a:rPr>
              <a:t>Déclenche</a:t>
            </a:r>
            <a:endParaRPr lang="en-CA" b="1" dirty="0">
              <a:solidFill>
                <a:schemeClr val="accent2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C52B6F4-2CF9-4604-AD4D-B89B9CA81F66}"/>
              </a:ext>
            </a:extLst>
          </p:cNvPr>
          <p:cNvSpPr txBox="1"/>
          <p:nvPr/>
        </p:nvSpPr>
        <p:spPr>
          <a:xfrm>
            <a:off x="5867400" y="4964668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b="1" dirty="0">
                <a:solidFill>
                  <a:schemeClr val="accent3"/>
                </a:solidFill>
              </a:rPr>
              <a:t>Créé/Manipule</a:t>
            </a:r>
            <a:endParaRPr lang="en-CA" b="1" dirty="0">
              <a:solidFill>
                <a:schemeClr val="accent3"/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B63B4480-49B4-45BE-B025-F7D1699D3319}"/>
              </a:ext>
            </a:extLst>
          </p:cNvPr>
          <p:cNvSpPr txBox="1"/>
          <p:nvPr/>
        </p:nvSpPr>
        <p:spPr>
          <a:xfrm>
            <a:off x="1676400" y="4965192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b="1" dirty="0">
                <a:solidFill>
                  <a:schemeClr val="accent4"/>
                </a:solidFill>
              </a:rPr>
              <a:t>Lié à/MAJ</a:t>
            </a:r>
            <a:endParaRPr lang="en-CA" b="1" dirty="0">
              <a:solidFill>
                <a:schemeClr val="accent4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9CEE0E2-89CF-4CE0-98D4-E464B29791A8}"/>
              </a:ext>
            </a:extLst>
          </p:cNvPr>
          <p:cNvSpPr txBox="1"/>
          <p:nvPr/>
        </p:nvSpPr>
        <p:spPr>
          <a:xfrm>
            <a:off x="1752600" y="2394466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b="1" dirty="0">
                <a:solidFill>
                  <a:schemeClr val="accent5"/>
                </a:solidFill>
              </a:rPr>
              <a:t>Affiche à</a:t>
            </a:r>
            <a:endParaRPr lang="en-CA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1328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lowchart: Data 2"/>
          <p:cNvSpPr/>
          <p:nvPr/>
        </p:nvSpPr>
        <p:spPr>
          <a:xfrm>
            <a:off x="-16526" y="-27383"/>
            <a:ext cx="1433322" cy="1224136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81 h 10081"/>
              <a:gd name="connsiteX1" fmla="*/ 38 w 10000"/>
              <a:gd name="connsiteY1" fmla="*/ 0 h 10081"/>
              <a:gd name="connsiteX2" fmla="*/ 10000 w 10000"/>
              <a:gd name="connsiteY2" fmla="*/ 81 h 10081"/>
              <a:gd name="connsiteX3" fmla="*/ 8000 w 10000"/>
              <a:gd name="connsiteY3" fmla="*/ 10081 h 10081"/>
              <a:gd name="connsiteX4" fmla="*/ 0 w 10000"/>
              <a:gd name="connsiteY4" fmla="*/ 10081 h 10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81">
                <a:moveTo>
                  <a:pt x="0" y="10081"/>
                </a:moveTo>
                <a:cubicBezTo>
                  <a:pt x="13" y="6721"/>
                  <a:pt x="25" y="3360"/>
                  <a:pt x="38" y="0"/>
                </a:cubicBezTo>
                <a:lnTo>
                  <a:pt x="10000" y="81"/>
                </a:lnTo>
                <a:lnTo>
                  <a:pt x="8000" y="10081"/>
                </a:lnTo>
                <a:lnTo>
                  <a:pt x="0" y="10081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Flowchart: Data 16"/>
          <p:cNvSpPr/>
          <p:nvPr/>
        </p:nvSpPr>
        <p:spPr>
          <a:xfrm rot="10800000" flipH="1">
            <a:off x="228286" y="1204543"/>
            <a:ext cx="2702285" cy="3551914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3334"/>
              <a:gd name="connsiteY0" fmla="*/ 26844 h 26844"/>
              <a:gd name="connsiteX1" fmla="*/ 2000 w 13334"/>
              <a:gd name="connsiteY1" fmla="*/ 16844 h 26844"/>
              <a:gd name="connsiteX2" fmla="*/ 13334 w 13334"/>
              <a:gd name="connsiteY2" fmla="*/ 0 h 26844"/>
              <a:gd name="connsiteX3" fmla="*/ 8000 w 13334"/>
              <a:gd name="connsiteY3" fmla="*/ 26844 h 26844"/>
              <a:gd name="connsiteX4" fmla="*/ 0 w 13334"/>
              <a:gd name="connsiteY4" fmla="*/ 26844 h 26844"/>
              <a:gd name="connsiteX0" fmla="*/ 0 w 13334"/>
              <a:gd name="connsiteY0" fmla="*/ 26844 h 26844"/>
              <a:gd name="connsiteX1" fmla="*/ 5253 w 13334"/>
              <a:gd name="connsiteY1" fmla="*/ 245 h 26844"/>
              <a:gd name="connsiteX2" fmla="*/ 13334 w 13334"/>
              <a:gd name="connsiteY2" fmla="*/ 0 h 26844"/>
              <a:gd name="connsiteX3" fmla="*/ 8000 w 13334"/>
              <a:gd name="connsiteY3" fmla="*/ 26844 h 26844"/>
              <a:gd name="connsiteX4" fmla="*/ 0 w 13334"/>
              <a:gd name="connsiteY4" fmla="*/ 26844 h 26844"/>
              <a:gd name="connsiteX0" fmla="*/ 0 w 13294"/>
              <a:gd name="connsiteY0" fmla="*/ 26680 h 26680"/>
              <a:gd name="connsiteX1" fmla="*/ 5253 w 13294"/>
              <a:gd name="connsiteY1" fmla="*/ 81 h 26680"/>
              <a:gd name="connsiteX2" fmla="*/ 13294 w 13294"/>
              <a:gd name="connsiteY2" fmla="*/ 0 h 26680"/>
              <a:gd name="connsiteX3" fmla="*/ 8000 w 13294"/>
              <a:gd name="connsiteY3" fmla="*/ 26680 h 26680"/>
              <a:gd name="connsiteX4" fmla="*/ 0 w 13294"/>
              <a:gd name="connsiteY4" fmla="*/ 26680 h 26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94" h="26680">
                <a:moveTo>
                  <a:pt x="0" y="26680"/>
                </a:moveTo>
                <a:lnTo>
                  <a:pt x="5253" y="81"/>
                </a:lnTo>
                <a:lnTo>
                  <a:pt x="13294" y="0"/>
                </a:lnTo>
                <a:lnTo>
                  <a:pt x="8000" y="26680"/>
                </a:lnTo>
                <a:lnTo>
                  <a:pt x="0" y="26680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Flowchart: Data 15"/>
          <p:cNvSpPr/>
          <p:nvPr/>
        </p:nvSpPr>
        <p:spPr>
          <a:xfrm flipH="1">
            <a:off x="6222183" y="2097734"/>
            <a:ext cx="2739646" cy="4760138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2448"/>
              <a:gd name="connsiteY0" fmla="*/ 22054 h 22054"/>
              <a:gd name="connsiteX1" fmla="*/ 2000 w 12448"/>
              <a:gd name="connsiteY1" fmla="*/ 12054 h 22054"/>
              <a:gd name="connsiteX2" fmla="*/ 12448 w 12448"/>
              <a:gd name="connsiteY2" fmla="*/ 0 h 22054"/>
              <a:gd name="connsiteX3" fmla="*/ 8000 w 12448"/>
              <a:gd name="connsiteY3" fmla="*/ 22054 h 22054"/>
              <a:gd name="connsiteX4" fmla="*/ 0 w 12448"/>
              <a:gd name="connsiteY4" fmla="*/ 22054 h 22054"/>
              <a:gd name="connsiteX0" fmla="*/ 0 w 12448"/>
              <a:gd name="connsiteY0" fmla="*/ 22054 h 22054"/>
              <a:gd name="connsiteX1" fmla="*/ 4411 w 12448"/>
              <a:gd name="connsiteY1" fmla="*/ 101 h 22054"/>
              <a:gd name="connsiteX2" fmla="*/ 12448 w 12448"/>
              <a:gd name="connsiteY2" fmla="*/ 0 h 22054"/>
              <a:gd name="connsiteX3" fmla="*/ 8000 w 12448"/>
              <a:gd name="connsiteY3" fmla="*/ 22054 h 22054"/>
              <a:gd name="connsiteX4" fmla="*/ 0 w 12448"/>
              <a:gd name="connsiteY4" fmla="*/ 22054 h 22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48" h="22054">
                <a:moveTo>
                  <a:pt x="0" y="22054"/>
                </a:moveTo>
                <a:lnTo>
                  <a:pt x="4411" y="101"/>
                </a:lnTo>
                <a:lnTo>
                  <a:pt x="12448" y="0"/>
                </a:lnTo>
                <a:lnTo>
                  <a:pt x="8000" y="22054"/>
                </a:lnTo>
                <a:lnTo>
                  <a:pt x="0" y="22054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/>
          <p:cNvSpPr/>
          <p:nvPr/>
        </p:nvSpPr>
        <p:spPr>
          <a:xfrm>
            <a:off x="0" y="1905000"/>
            <a:ext cx="9144000" cy="2687638"/>
          </a:xfrm>
          <a:prstGeom prst="rect">
            <a:avLst/>
          </a:prstGeom>
          <a:gradFill flip="none" rotWithShape="1">
            <a:gsLst>
              <a:gs pos="0">
                <a:schemeClr val="accent4">
                  <a:shade val="30000"/>
                  <a:satMod val="115000"/>
                </a:schemeClr>
              </a:gs>
              <a:gs pos="50000">
                <a:schemeClr val="accent4">
                  <a:shade val="67500"/>
                  <a:satMod val="115000"/>
                </a:schemeClr>
              </a:gs>
              <a:gs pos="100000">
                <a:schemeClr val="accent4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/>
          <p:cNvSpPr/>
          <p:nvPr/>
        </p:nvSpPr>
        <p:spPr>
          <a:xfrm>
            <a:off x="1218301" y="376823"/>
            <a:ext cx="6784102" cy="833562"/>
          </a:xfrm>
          <a:prstGeom prst="rect">
            <a:avLst/>
          </a:prstGeom>
        </p:spPr>
        <p:txBody>
          <a:bodyPr wrap="square" lIns="0" tIns="0" rIns="0" bIns="0" anchor="ctr" anchorCtr="0">
            <a:normAutofit fontScale="77500" lnSpcReduction="20000"/>
          </a:bodyPr>
          <a:lstStyle/>
          <a:p>
            <a:pPr algn="ctr">
              <a:lnSpc>
                <a:spcPts val="6500"/>
              </a:lnSpc>
            </a:pPr>
            <a:r>
              <a:rPr lang="en-US" sz="6000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Roboto Light" panose="02000000000000000000" pitchFamily="2" charset="0"/>
                <a:cs typeface="Source Sans Pro ExtraLight" charset="0"/>
              </a:rPr>
              <a:t>Manipulation des </a:t>
            </a:r>
            <a:r>
              <a:rPr lang="en-US" sz="6000" dirty="0" err="1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Roboto Light" panose="02000000000000000000" pitchFamily="2" charset="0"/>
                <a:cs typeface="Source Sans Pro ExtraLight" charset="0"/>
              </a:rPr>
              <a:t>données</a:t>
            </a:r>
            <a:endParaRPr lang="en-US" sz="6000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ea typeface="Roboto Light" panose="02000000000000000000" pitchFamily="2" charset="0"/>
              <a:cs typeface="Source Sans Pro ExtraLight" charset="0"/>
            </a:endParaRPr>
          </a:p>
        </p:txBody>
      </p:sp>
      <p:pic>
        <p:nvPicPr>
          <p:cNvPr id="10" name="Picture Placeholder 9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7909" y="1919552"/>
            <a:ext cx="1840839" cy="1840839"/>
          </a:xfrm>
        </p:spPr>
      </p:pic>
      <p:pic>
        <p:nvPicPr>
          <p:cNvPr id="11" name="Picture Placeholder 10"/>
          <p:cNvPicPr>
            <a:picLocks noGrp="1" noChangeAspect="1"/>
          </p:cNvPicPr>
          <p:nvPr>
            <p:ph type="pic" sz="quarter" idx="1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53425" y="1916157"/>
            <a:ext cx="1844234" cy="1844234"/>
          </a:xfrm>
        </p:spPr>
      </p:pic>
      <p:pic>
        <p:nvPicPr>
          <p:cNvPr id="12" name="Picture Placeholder 11"/>
          <p:cNvPicPr>
            <a:picLocks noGrp="1" noChangeAspect="1"/>
          </p:cNvPicPr>
          <p:nvPr>
            <p:ph type="pic" sz="quarter" idx="15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75719" y="1923851"/>
            <a:ext cx="1836540" cy="1836540"/>
          </a:xfrm>
        </p:spPr>
      </p:pic>
      <p:grpSp>
        <p:nvGrpSpPr>
          <p:cNvPr id="2" name="Groupe 1">
            <a:extLst>
              <a:ext uri="{FF2B5EF4-FFF2-40B4-BE49-F238E27FC236}">
                <a16:creationId xmlns:a16="http://schemas.microsoft.com/office/drawing/2014/main" id="{848C1D81-CD56-4BA5-8B8C-015CED1537EB}"/>
              </a:ext>
            </a:extLst>
          </p:cNvPr>
          <p:cNvGrpSpPr/>
          <p:nvPr/>
        </p:nvGrpSpPr>
        <p:grpSpPr>
          <a:xfrm>
            <a:off x="1066800" y="4088376"/>
            <a:ext cx="1983057" cy="2236224"/>
            <a:chOff x="979341" y="4724400"/>
            <a:chExt cx="1983057" cy="2236224"/>
          </a:xfrm>
        </p:grpSpPr>
        <p:sp>
          <p:nvSpPr>
            <p:cNvPr id="23" name="TextBox 22"/>
            <p:cNvSpPr txBox="1"/>
            <p:nvPr/>
          </p:nvSpPr>
          <p:spPr>
            <a:xfrm>
              <a:off x="979341" y="5257800"/>
              <a:ext cx="1983057" cy="1702824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/>
              <a:r>
                <a:rPr lang="en-US" sz="1400" dirty="0" err="1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</a:rPr>
                <a:t>contrôleur</a:t>
              </a:r>
              <a:r>
                <a:rPr lang="en-US" sz="1400" dirty="0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</a:rPr>
                <a:t> </a:t>
              </a:r>
              <a:r>
                <a:rPr lang="en-CA" sz="1400" dirty="0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 </a:t>
              </a:r>
              <a:r>
                <a:rPr lang="en-CA" sz="1400" dirty="0" err="1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vue</a:t>
              </a:r>
              <a:endParaRPr lang="en-CA" sz="1400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  <a:sym typeface="Wingdings" panose="05000000000000000000" pitchFamily="2" charset="2"/>
              </a:endParaRPr>
            </a:p>
            <a:p>
              <a:pPr algn="ctr"/>
              <a:r>
                <a:rPr lang="en-CA" sz="1400" dirty="0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ebdings" panose="05030102010509060703" pitchFamily="18" charset="2"/>
                </a:rPr>
                <a:t></a:t>
              </a:r>
              <a:r>
                <a:rPr lang="en-CA" sz="1400" dirty="0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Donn</a:t>
              </a:r>
              <a:r>
                <a:rPr lang="fr-CA" sz="1400" dirty="0" err="1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ées</a:t>
              </a:r>
              <a:r>
                <a:rPr lang="fr-CA" sz="1400" dirty="0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 temporaires</a:t>
              </a:r>
              <a:endParaRPr lang="en-CA" sz="1400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  <a:sym typeface="Wingdings" panose="05000000000000000000" pitchFamily="2" charset="2"/>
              </a:endParaRPr>
            </a:p>
            <a:p>
              <a:pPr algn="ctr"/>
              <a:r>
                <a:rPr lang="en-CA" sz="1400" dirty="0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Encapsule le </a:t>
              </a:r>
              <a:r>
                <a:rPr lang="en-CA" sz="1400" dirty="0" err="1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ViewData</a:t>
              </a:r>
              <a:endParaRPr lang="en-CA" sz="1400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  <a:sym typeface="Wingdings" panose="05000000000000000000" pitchFamily="2" charset="2"/>
              </a:endParaRPr>
            </a:p>
            <a:p>
              <a:pPr algn="ctr"/>
              <a:r>
                <a:rPr lang="en-CA" sz="1400" dirty="0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Dans la </a:t>
              </a:r>
              <a:r>
                <a:rPr lang="en-CA" sz="1400" dirty="0" err="1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requête</a:t>
              </a:r>
              <a:r>
                <a:rPr lang="en-CA" sz="1400" dirty="0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 courante</a:t>
              </a:r>
            </a:p>
            <a:p>
              <a:pPr algn="ctr"/>
              <a:r>
                <a:rPr lang="en-CA" sz="1400" dirty="0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Null après redirection</a:t>
              </a:r>
              <a:endParaRPr lang="en-US" sz="1400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198311" y="4724400"/>
              <a:ext cx="1545116" cy="369332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rmAutofit/>
            </a:bodyPr>
            <a:lstStyle/>
            <a:p>
              <a:pPr algn="ctr"/>
              <a:r>
                <a:rPr lang="en-US" sz="2400" dirty="0" err="1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j-lt"/>
                  <a:ea typeface="Roboto Light" panose="02000000000000000000" pitchFamily="2" charset="0"/>
                </a:rPr>
                <a:t>ViewBag</a:t>
              </a:r>
              <a:endParaRPr lang="en-GB" sz="2400" dirty="0">
                <a:solidFill>
                  <a:schemeClr val="accent3">
                    <a:lumMod val="7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6265BB3C-C775-4ED5-AD2D-7261589452CB}"/>
              </a:ext>
            </a:extLst>
          </p:cNvPr>
          <p:cNvGrpSpPr/>
          <p:nvPr/>
        </p:nvGrpSpPr>
        <p:grpSpPr>
          <a:xfrm>
            <a:off x="3547860" y="4088376"/>
            <a:ext cx="2041148" cy="2236223"/>
            <a:chOff x="3440643" y="4724400"/>
            <a:chExt cx="2041148" cy="2236223"/>
          </a:xfrm>
        </p:grpSpPr>
        <p:sp>
          <p:nvSpPr>
            <p:cNvPr id="25" name="TextBox 24"/>
            <p:cNvSpPr txBox="1"/>
            <p:nvPr/>
          </p:nvSpPr>
          <p:spPr>
            <a:xfrm>
              <a:off x="3440643" y="5257800"/>
              <a:ext cx="2041148" cy="1702823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/>
              <a:r>
                <a:rPr lang="en-US" sz="1400" dirty="0" err="1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</a:rPr>
                <a:t>contrôleur</a:t>
              </a:r>
              <a:r>
                <a:rPr lang="en-US" sz="1400" dirty="0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</a:rPr>
                <a:t> </a:t>
              </a:r>
              <a:r>
                <a:rPr lang="en-CA" sz="1400" dirty="0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 </a:t>
              </a:r>
              <a:r>
                <a:rPr lang="en-CA" sz="1400" dirty="0" err="1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vue</a:t>
              </a:r>
              <a:endParaRPr lang="en-CA" sz="1400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  <a:sym typeface="Wingdings" panose="05000000000000000000" pitchFamily="2" charset="2"/>
              </a:endParaRPr>
            </a:p>
            <a:p>
              <a:pPr algn="ctr"/>
              <a:r>
                <a:rPr lang="en-CA" sz="1400" dirty="0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ebdings" panose="05030102010509060703" pitchFamily="18" charset="2"/>
                </a:rPr>
                <a:t></a:t>
              </a:r>
              <a:r>
                <a:rPr lang="en-CA" sz="1400" dirty="0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Donn</a:t>
              </a:r>
              <a:r>
                <a:rPr lang="fr-CA" sz="1400" dirty="0" err="1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ées</a:t>
              </a:r>
              <a:r>
                <a:rPr lang="fr-CA" sz="1400" dirty="0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 temporaires </a:t>
              </a:r>
              <a:r>
                <a:rPr lang="en-CA" sz="1400" dirty="0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Type </a:t>
              </a:r>
              <a:r>
                <a:rPr lang="en-CA" sz="1400" dirty="0" err="1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dictionnaire</a:t>
              </a:r>
              <a:endParaRPr lang="en-CA" sz="1400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  <a:sym typeface="Wingdings" panose="05000000000000000000" pitchFamily="2" charset="2"/>
              </a:endParaRPr>
            </a:p>
            <a:p>
              <a:pPr algn="ctr"/>
              <a:r>
                <a:rPr lang="en-CA" sz="1400" i="1" dirty="0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Cast</a:t>
              </a:r>
              <a:r>
                <a:rPr lang="en-CA" sz="1400" dirty="0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 </a:t>
              </a:r>
              <a:r>
                <a:rPr lang="en-CA" sz="1400" dirty="0" err="1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avant</a:t>
              </a:r>
              <a:r>
                <a:rPr lang="en-CA" sz="1400" dirty="0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 utilisation</a:t>
              </a:r>
            </a:p>
            <a:p>
              <a:pPr algn="ctr"/>
              <a:r>
                <a:rPr lang="en-CA" sz="1400" dirty="0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Dans la </a:t>
              </a:r>
              <a:r>
                <a:rPr lang="en-CA" sz="1400" dirty="0" err="1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requête</a:t>
              </a:r>
              <a:r>
                <a:rPr lang="en-CA" sz="1400" dirty="0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 courante</a:t>
              </a:r>
            </a:p>
            <a:p>
              <a:pPr algn="ctr"/>
              <a:r>
                <a:rPr lang="en-CA" sz="1400" dirty="0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Roboto Light" panose="02000000000000000000" pitchFamily="2" charset="0"/>
                  <a:sym typeface="Wingdings" panose="05000000000000000000" pitchFamily="2" charset="2"/>
                </a:rPr>
                <a:t>Null après redirection</a:t>
              </a:r>
              <a:endParaRPr lang="en-US" sz="2400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688659" y="4724400"/>
              <a:ext cx="1545116" cy="369332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rmAutofit/>
            </a:bodyPr>
            <a:lstStyle/>
            <a:p>
              <a:pPr algn="ctr"/>
              <a:r>
                <a:rPr lang="en-US" sz="2400" dirty="0" err="1">
                  <a:ln w="0"/>
                  <a:solidFill>
                    <a:schemeClr val="accent3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j-lt"/>
                  <a:ea typeface="Roboto Light" panose="02000000000000000000" pitchFamily="2" charset="0"/>
                </a:rPr>
                <a:t>ViewData</a:t>
              </a:r>
              <a:endParaRPr lang="en-GB" sz="2400" dirty="0">
                <a:solidFill>
                  <a:schemeClr val="accent3">
                    <a:lumMod val="75000"/>
                  </a:schemeClr>
                </a:solidFill>
                <a:latin typeface="+mj-lt"/>
              </a:endParaRPr>
            </a:p>
          </p:txBody>
        </p:sp>
      </p:grpSp>
      <p:sp>
        <p:nvSpPr>
          <p:cNvPr id="15" name="Flowchart: Data 4"/>
          <p:cNvSpPr/>
          <p:nvPr/>
        </p:nvSpPr>
        <p:spPr>
          <a:xfrm rot="10800000">
            <a:off x="7950387" y="1109764"/>
            <a:ext cx="1966915" cy="5758229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1411 w 8000"/>
              <a:gd name="connsiteY0" fmla="*/ 9980 h 10000"/>
              <a:gd name="connsiteX1" fmla="*/ 0 w 8000"/>
              <a:gd name="connsiteY1" fmla="*/ 0 h 10000"/>
              <a:gd name="connsiteX2" fmla="*/ 8000 w 8000"/>
              <a:gd name="connsiteY2" fmla="*/ 0 h 10000"/>
              <a:gd name="connsiteX3" fmla="*/ 6000 w 8000"/>
              <a:gd name="connsiteY3" fmla="*/ 10000 h 10000"/>
              <a:gd name="connsiteX4" fmla="*/ 1411 w 8000"/>
              <a:gd name="connsiteY4" fmla="*/ 9980 h 10000"/>
              <a:gd name="connsiteX0" fmla="*/ 0 w 8236"/>
              <a:gd name="connsiteY0" fmla="*/ 9980 h 10000"/>
              <a:gd name="connsiteX1" fmla="*/ 1449 w 8236"/>
              <a:gd name="connsiteY1" fmla="*/ 20 h 10000"/>
              <a:gd name="connsiteX2" fmla="*/ 8236 w 8236"/>
              <a:gd name="connsiteY2" fmla="*/ 0 h 10000"/>
              <a:gd name="connsiteX3" fmla="*/ 5736 w 8236"/>
              <a:gd name="connsiteY3" fmla="*/ 10000 h 10000"/>
              <a:gd name="connsiteX4" fmla="*/ 0 w 8236"/>
              <a:gd name="connsiteY4" fmla="*/ 9980 h 10000"/>
              <a:gd name="connsiteX0" fmla="*/ 0 w 8987"/>
              <a:gd name="connsiteY0" fmla="*/ 10000 h 10000"/>
              <a:gd name="connsiteX1" fmla="*/ 746 w 8987"/>
              <a:gd name="connsiteY1" fmla="*/ 20 h 10000"/>
              <a:gd name="connsiteX2" fmla="*/ 8987 w 8987"/>
              <a:gd name="connsiteY2" fmla="*/ 0 h 10000"/>
              <a:gd name="connsiteX3" fmla="*/ 5952 w 8987"/>
              <a:gd name="connsiteY3" fmla="*/ 10000 h 10000"/>
              <a:gd name="connsiteX4" fmla="*/ 0 w 8987"/>
              <a:gd name="connsiteY4" fmla="*/ 10000 h 10000"/>
              <a:gd name="connsiteX0" fmla="*/ 0 w 9499"/>
              <a:gd name="connsiteY0" fmla="*/ 10000 h 10000"/>
              <a:gd name="connsiteX1" fmla="*/ 329 w 9499"/>
              <a:gd name="connsiteY1" fmla="*/ 20 h 10000"/>
              <a:gd name="connsiteX2" fmla="*/ 9499 w 9499"/>
              <a:gd name="connsiteY2" fmla="*/ 0 h 10000"/>
              <a:gd name="connsiteX3" fmla="*/ 6122 w 9499"/>
              <a:gd name="connsiteY3" fmla="*/ 10000 h 10000"/>
              <a:gd name="connsiteX4" fmla="*/ 0 w 9499"/>
              <a:gd name="connsiteY4" fmla="*/ 10000 h 10000"/>
              <a:gd name="connsiteX0" fmla="*/ 249 w 9722"/>
              <a:gd name="connsiteY0" fmla="*/ 10020 h 10020"/>
              <a:gd name="connsiteX1" fmla="*/ 68 w 9722"/>
              <a:gd name="connsiteY1" fmla="*/ 20 h 10020"/>
              <a:gd name="connsiteX2" fmla="*/ 9722 w 9722"/>
              <a:gd name="connsiteY2" fmla="*/ 0 h 10020"/>
              <a:gd name="connsiteX3" fmla="*/ 6167 w 9722"/>
              <a:gd name="connsiteY3" fmla="*/ 10000 h 10020"/>
              <a:gd name="connsiteX4" fmla="*/ 249 w 9722"/>
              <a:gd name="connsiteY4" fmla="*/ 10020 h 10020"/>
              <a:gd name="connsiteX0" fmla="*/ 51 w 10021"/>
              <a:gd name="connsiteY0" fmla="*/ 10000 h 10000"/>
              <a:gd name="connsiteX1" fmla="*/ 91 w 10021"/>
              <a:gd name="connsiteY1" fmla="*/ 20 h 10000"/>
              <a:gd name="connsiteX2" fmla="*/ 10021 w 10021"/>
              <a:gd name="connsiteY2" fmla="*/ 0 h 10000"/>
              <a:gd name="connsiteX3" fmla="*/ 6364 w 10021"/>
              <a:gd name="connsiteY3" fmla="*/ 9980 h 10000"/>
              <a:gd name="connsiteX4" fmla="*/ 51 w 10021"/>
              <a:gd name="connsiteY4" fmla="*/ 10000 h 10000"/>
              <a:gd name="connsiteX0" fmla="*/ 51 w 10021"/>
              <a:gd name="connsiteY0" fmla="*/ 10000 h 10000"/>
              <a:gd name="connsiteX1" fmla="*/ 91 w 10021"/>
              <a:gd name="connsiteY1" fmla="*/ 20 h 10000"/>
              <a:gd name="connsiteX2" fmla="*/ 10021 w 10021"/>
              <a:gd name="connsiteY2" fmla="*/ 0 h 10000"/>
              <a:gd name="connsiteX3" fmla="*/ 216 w 10021"/>
              <a:gd name="connsiteY3" fmla="*/ 9919 h 10000"/>
              <a:gd name="connsiteX4" fmla="*/ 51 w 10021"/>
              <a:gd name="connsiteY4" fmla="*/ 10000 h 10000"/>
              <a:gd name="connsiteX0" fmla="*/ 0 w 10533"/>
              <a:gd name="connsiteY0" fmla="*/ 10000 h 10000"/>
              <a:gd name="connsiteX1" fmla="*/ 603 w 10533"/>
              <a:gd name="connsiteY1" fmla="*/ 20 h 10000"/>
              <a:gd name="connsiteX2" fmla="*/ 10533 w 10533"/>
              <a:gd name="connsiteY2" fmla="*/ 0 h 10000"/>
              <a:gd name="connsiteX3" fmla="*/ 728 w 10533"/>
              <a:gd name="connsiteY3" fmla="*/ 9919 h 10000"/>
              <a:gd name="connsiteX4" fmla="*/ 0 w 10533"/>
              <a:gd name="connsiteY4" fmla="*/ 10000 h 10000"/>
              <a:gd name="connsiteX0" fmla="*/ 0 w 10533"/>
              <a:gd name="connsiteY0" fmla="*/ 10000 h 10046"/>
              <a:gd name="connsiteX1" fmla="*/ 603 w 10533"/>
              <a:gd name="connsiteY1" fmla="*/ 20 h 10046"/>
              <a:gd name="connsiteX2" fmla="*/ 10533 w 10533"/>
              <a:gd name="connsiteY2" fmla="*/ 0 h 10046"/>
              <a:gd name="connsiteX3" fmla="*/ 728 w 10533"/>
              <a:gd name="connsiteY3" fmla="*/ 10046 h 10046"/>
              <a:gd name="connsiteX4" fmla="*/ 0 w 10533"/>
              <a:gd name="connsiteY4" fmla="*/ 10000 h 10046"/>
              <a:gd name="connsiteX0" fmla="*/ 0 w 10627"/>
              <a:gd name="connsiteY0" fmla="*/ 10063 h 10063"/>
              <a:gd name="connsiteX1" fmla="*/ 697 w 10627"/>
              <a:gd name="connsiteY1" fmla="*/ 20 h 10063"/>
              <a:gd name="connsiteX2" fmla="*/ 10627 w 10627"/>
              <a:gd name="connsiteY2" fmla="*/ 0 h 10063"/>
              <a:gd name="connsiteX3" fmla="*/ 822 w 10627"/>
              <a:gd name="connsiteY3" fmla="*/ 10046 h 10063"/>
              <a:gd name="connsiteX4" fmla="*/ 0 w 10627"/>
              <a:gd name="connsiteY4" fmla="*/ 10063 h 10063"/>
              <a:gd name="connsiteX0" fmla="*/ 0 w 10627"/>
              <a:gd name="connsiteY0" fmla="*/ 10063 h 10063"/>
              <a:gd name="connsiteX1" fmla="*/ 697 w 10627"/>
              <a:gd name="connsiteY1" fmla="*/ 20 h 10063"/>
              <a:gd name="connsiteX2" fmla="*/ 10627 w 10627"/>
              <a:gd name="connsiteY2" fmla="*/ 0 h 10063"/>
              <a:gd name="connsiteX3" fmla="*/ 775 w 10627"/>
              <a:gd name="connsiteY3" fmla="*/ 9898 h 10063"/>
              <a:gd name="connsiteX4" fmla="*/ 0 w 10627"/>
              <a:gd name="connsiteY4" fmla="*/ 10063 h 10063"/>
              <a:gd name="connsiteX0" fmla="*/ 0 w 11190"/>
              <a:gd name="connsiteY0" fmla="*/ 11142 h 11142"/>
              <a:gd name="connsiteX1" fmla="*/ 1260 w 11190"/>
              <a:gd name="connsiteY1" fmla="*/ 20 h 11142"/>
              <a:gd name="connsiteX2" fmla="*/ 11190 w 11190"/>
              <a:gd name="connsiteY2" fmla="*/ 0 h 11142"/>
              <a:gd name="connsiteX3" fmla="*/ 1338 w 11190"/>
              <a:gd name="connsiteY3" fmla="*/ 9898 h 11142"/>
              <a:gd name="connsiteX4" fmla="*/ 0 w 11190"/>
              <a:gd name="connsiteY4" fmla="*/ 11142 h 11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90" h="11142">
                <a:moveTo>
                  <a:pt x="0" y="11142"/>
                </a:moveTo>
                <a:cubicBezTo>
                  <a:pt x="300" y="7822"/>
                  <a:pt x="961" y="3340"/>
                  <a:pt x="1260" y="20"/>
                </a:cubicBezTo>
                <a:lnTo>
                  <a:pt x="11190" y="0"/>
                </a:lnTo>
                <a:lnTo>
                  <a:pt x="1338" y="9898"/>
                </a:lnTo>
                <a:lnTo>
                  <a:pt x="0" y="1114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03200" dist="1270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Flowchart: Data 4"/>
          <p:cNvSpPr/>
          <p:nvPr/>
        </p:nvSpPr>
        <p:spPr>
          <a:xfrm rot="10800000">
            <a:off x="8024077" y="1242132"/>
            <a:ext cx="1872146" cy="5625861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1411 w 8000"/>
              <a:gd name="connsiteY0" fmla="*/ 9980 h 10000"/>
              <a:gd name="connsiteX1" fmla="*/ 0 w 8000"/>
              <a:gd name="connsiteY1" fmla="*/ 0 h 10000"/>
              <a:gd name="connsiteX2" fmla="*/ 8000 w 8000"/>
              <a:gd name="connsiteY2" fmla="*/ 0 h 10000"/>
              <a:gd name="connsiteX3" fmla="*/ 6000 w 8000"/>
              <a:gd name="connsiteY3" fmla="*/ 10000 h 10000"/>
              <a:gd name="connsiteX4" fmla="*/ 1411 w 8000"/>
              <a:gd name="connsiteY4" fmla="*/ 9980 h 10000"/>
              <a:gd name="connsiteX0" fmla="*/ 0 w 8236"/>
              <a:gd name="connsiteY0" fmla="*/ 9980 h 10000"/>
              <a:gd name="connsiteX1" fmla="*/ 1449 w 8236"/>
              <a:gd name="connsiteY1" fmla="*/ 20 h 10000"/>
              <a:gd name="connsiteX2" fmla="*/ 8236 w 8236"/>
              <a:gd name="connsiteY2" fmla="*/ 0 h 10000"/>
              <a:gd name="connsiteX3" fmla="*/ 5736 w 8236"/>
              <a:gd name="connsiteY3" fmla="*/ 10000 h 10000"/>
              <a:gd name="connsiteX4" fmla="*/ 0 w 8236"/>
              <a:gd name="connsiteY4" fmla="*/ 9980 h 10000"/>
              <a:gd name="connsiteX0" fmla="*/ 0 w 8987"/>
              <a:gd name="connsiteY0" fmla="*/ 10000 h 10000"/>
              <a:gd name="connsiteX1" fmla="*/ 746 w 8987"/>
              <a:gd name="connsiteY1" fmla="*/ 20 h 10000"/>
              <a:gd name="connsiteX2" fmla="*/ 8987 w 8987"/>
              <a:gd name="connsiteY2" fmla="*/ 0 h 10000"/>
              <a:gd name="connsiteX3" fmla="*/ 5952 w 8987"/>
              <a:gd name="connsiteY3" fmla="*/ 10000 h 10000"/>
              <a:gd name="connsiteX4" fmla="*/ 0 w 8987"/>
              <a:gd name="connsiteY4" fmla="*/ 10000 h 10000"/>
              <a:gd name="connsiteX0" fmla="*/ 0 w 9499"/>
              <a:gd name="connsiteY0" fmla="*/ 10000 h 10000"/>
              <a:gd name="connsiteX1" fmla="*/ 329 w 9499"/>
              <a:gd name="connsiteY1" fmla="*/ 20 h 10000"/>
              <a:gd name="connsiteX2" fmla="*/ 9499 w 9499"/>
              <a:gd name="connsiteY2" fmla="*/ 0 h 10000"/>
              <a:gd name="connsiteX3" fmla="*/ 6122 w 9499"/>
              <a:gd name="connsiteY3" fmla="*/ 10000 h 10000"/>
              <a:gd name="connsiteX4" fmla="*/ 0 w 9499"/>
              <a:gd name="connsiteY4" fmla="*/ 10000 h 10000"/>
              <a:gd name="connsiteX0" fmla="*/ 249 w 9722"/>
              <a:gd name="connsiteY0" fmla="*/ 10020 h 10020"/>
              <a:gd name="connsiteX1" fmla="*/ 68 w 9722"/>
              <a:gd name="connsiteY1" fmla="*/ 20 h 10020"/>
              <a:gd name="connsiteX2" fmla="*/ 9722 w 9722"/>
              <a:gd name="connsiteY2" fmla="*/ 0 h 10020"/>
              <a:gd name="connsiteX3" fmla="*/ 6167 w 9722"/>
              <a:gd name="connsiteY3" fmla="*/ 10000 h 10020"/>
              <a:gd name="connsiteX4" fmla="*/ 249 w 9722"/>
              <a:gd name="connsiteY4" fmla="*/ 10020 h 10020"/>
              <a:gd name="connsiteX0" fmla="*/ 51 w 10021"/>
              <a:gd name="connsiteY0" fmla="*/ 10000 h 10000"/>
              <a:gd name="connsiteX1" fmla="*/ 91 w 10021"/>
              <a:gd name="connsiteY1" fmla="*/ 20 h 10000"/>
              <a:gd name="connsiteX2" fmla="*/ 10021 w 10021"/>
              <a:gd name="connsiteY2" fmla="*/ 0 h 10000"/>
              <a:gd name="connsiteX3" fmla="*/ 6364 w 10021"/>
              <a:gd name="connsiteY3" fmla="*/ 9980 h 10000"/>
              <a:gd name="connsiteX4" fmla="*/ 51 w 10021"/>
              <a:gd name="connsiteY4" fmla="*/ 10000 h 10000"/>
              <a:gd name="connsiteX0" fmla="*/ 51 w 10021"/>
              <a:gd name="connsiteY0" fmla="*/ 10000 h 10000"/>
              <a:gd name="connsiteX1" fmla="*/ 91 w 10021"/>
              <a:gd name="connsiteY1" fmla="*/ 20 h 10000"/>
              <a:gd name="connsiteX2" fmla="*/ 10021 w 10021"/>
              <a:gd name="connsiteY2" fmla="*/ 0 h 10000"/>
              <a:gd name="connsiteX3" fmla="*/ 216 w 10021"/>
              <a:gd name="connsiteY3" fmla="*/ 9919 h 10000"/>
              <a:gd name="connsiteX4" fmla="*/ 51 w 10021"/>
              <a:gd name="connsiteY4" fmla="*/ 10000 h 10000"/>
              <a:gd name="connsiteX0" fmla="*/ 13 w 10027"/>
              <a:gd name="connsiteY0" fmla="*/ 10039 h 10039"/>
              <a:gd name="connsiteX1" fmla="*/ 97 w 10027"/>
              <a:gd name="connsiteY1" fmla="*/ 20 h 10039"/>
              <a:gd name="connsiteX2" fmla="*/ 10027 w 10027"/>
              <a:gd name="connsiteY2" fmla="*/ 0 h 10039"/>
              <a:gd name="connsiteX3" fmla="*/ 222 w 10027"/>
              <a:gd name="connsiteY3" fmla="*/ 9919 h 10039"/>
              <a:gd name="connsiteX4" fmla="*/ 13 w 10027"/>
              <a:gd name="connsiteY4" fmla="*/ 10039 h 10039"/>
              <a:gd name="connsiteX0" fmla="*/ 0 w 10014"/>
              <a:gd name="connsiteY0" fmla="*/ 10068 h 10068"/>
              <a:gd name="connsiteX1" fmla="*/ 121 w 10014"/>
              <a:gd name="connsiteY1" fmla="*/ 0 h 10068"/>
              <a:gd name="connsiteX2" fmla="*/ 10014 w 10014"/>
              <a:gd name="connsiteY2" fmla="*/ 29 h 10068"/>
              <a:gd name="connsiteX3" fmla="*/ 209 w 10014"/>
              <a:gd name="connsiteY3" fmla="*/ 9948 h 10068"/>
              <a:gd name="connsiteX4" fmla="*/ 0 w 10014"/>
              <a:gd name="connsiteY4" fmla="*/ 10068 h 10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14" h="10068">
                <a:moveTo>
                  <a:pt x="0" y="10068"/>
                </a:moveTo>
                <a:cubicBezTo>
                  <a:pt x="300" y="6748"/>
                  <a:pt x="-178" y="3320"/>
                  <a:pt x="121" y="0"/>
                </a:cubicBezTo>
                <a:lnTo>
                  <a:pt x="10014" y="29"/>
                </a:lnTo>
                <a:lnTo>
                  <a:pt x="209" y="9948"/>
                </a:lnTo>
                <a:lnTo>
                  <a:pt x="0" y="10068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50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2921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/>
          <p:cNvSpPr txBox="1"/>
          <p:nvPr/>
        </p:nvSpPr>
        <p:spPr>
          <a:xfrm>
            <a:off x="6238976" y="4088376"/>
            <a:ext cx="1545116" cy="36933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 algn="ctr"/>
            <a:r>
              <a:rPr lang="en-US" sz="2400" dirty="0" err="1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Roboto Light" panose="02000000000000000000" pitchFamily="2" charset="0"/>
              </a:rPr>
              <a:t>TempData</a:t>
            </a:r>
            <a:endParaRPr lang="en-GB" sz="2400" dirty="0">
              <a:solidFill>
                <a:schemeClr val="accent3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867400" y="4592639"/>
            <a:ext cx="2362200" cy="170282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 algn="ctr"/>
            <a:r>
              <a:rPr lang="en-US" sz="1400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</a:rPr>
              <a:t>  Action1 </a:t>
            </a:r>
            <a:r>
              <a:rPr lang="en-CA" sz="1400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  <a:sym typeface="Wingdings" panose="05000000000000000000" pitchFamily="2" charset="2"/>
              </a:rPr>
              <a:t> Action 2</a:t>
            </a:r>
          </a:p>
          <a:p>
            <a:pPr algn="ctr"/>
            <a:r>
              <a:rPr lang="en-CA" sz="1400" dirty="0" err="1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  <a:sym typeface="Wingdings" panose="05000000000000000000" pitchFamily="2" charset="2"/>
              </a:rPr>
              <a:t>Même</a:t>
            </a:r>
            <a:r>
              <a:rPr lang="en-CA" sz="1400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  <a:sym typeface="Wingdings" panose="05000000000000000000" pitchFamily="2" charset="2"/>
              </a:rPr>
              <a:t> </a:t>
            </a:r>
            <a:r>
              <a:rPr lang="en-CA" sz="1400" dirty="0" err="1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  <a:sym typeface="Wingdings" panose="05000000000000000000" pitchFamily="2" charset="2"/>
              </a:rPr>
              <a:t>contrôleur</a:t>
            </a:r>
            <a:r>
              <a:rPr lang="en-CA" sz="1400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  <a:sym typeface="Wingdings" panose="05000000000000000000" pitchFamily="2" charset="2"/>
              </a:rPr>
              <a:t> </a:t>
            </a:r>
            <a:r>
              <a:rPr lang="en-CA" sz="1400" dirty="0" err="1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  <a:sym typeface="Wingdings" panose="05000000000000000000" pitchFamily="2" charset="2"/>
              </a:rPr>
              <a:t>ou</a:t>
            </a:r>
            <a:r>
              <a:rPr lang="en-CA" sz="1400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  <a:sym typeface="Wingdings" panose="05000000000000000000" pitchFamily="2" charset="2"/>
              </a:rPr>
              <a:t> non</a:t>
            </a:r>
          </a:p>
          <a:p>
            <a:pPr algn="ctr"/>
            <a:r>
              <a:rPr lang="en-US" sz="1400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</a:rPr>
              <a:t>Garde les </a:t>
            </a:r>
            <a:r>
              <a:rPr lang="en-US" sz="1400" dirty="0" err="1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</a:rPr>
              <a:t>données</a:t>
            </a:r>
            <a:r>
              <a:rPr lang="en-US" sz="1400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</a:rPr>
              <a:t> entre 2 </a:t>
            </a:r>
            <a:r>
              <a:rPr lang="en-US" sz="1400" dirty="0" err="1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</a:rPr>
              <a:t>requêtes</a:t>
            </a:r>
            <a:r>
              <a:rPr lang="en-US" sz="1400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</a:rPr>
              <a:t> </a:t>
            </a:r>
            <a:r>
              <a:rPr lang="en-US" sz="1400" dirty="0" err="1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</a:rPr>
              <a:t>consécutives</a:t>
            </a:r>
            <a:endParaRPr lang="en-US" sz="1400" dirty="0">
              <a:ln w="0"/>
              <a:solidFill>
                <a:schemeClr val="accent3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ea typeface="Roboto Light" panose="02000000000000000000" pitchFamily="2" charset="0"/>
            </a:endParaRPr>
          </a:p>
          <a:p>
            <a:pPr algn="ctr"/>
            <a:r>
              <a:rPr lang="en-US" sz="1400" dirty="0" err="1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</a:rPr>
              <a:t>Liée</a:t>
            </a:r>
            <a:r>
              <a:rPr lang="en-US" sz="1400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</a:rPr>
              <a:t> à la session</a:t>
            </a:r>
          </a:p>
          <a:p>
            <a:pPr algn="ctr"/>
            <a:r>
              <a:rPr lang="en-US" sz="1400" dirty="0" err="1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</a:rPr>
              <a:t>Peut</a:t>
            </a:r>
            <a:r>
              <a:rPr lang="en-US" sz="1400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</a:rPr>
              <a:t> </a:t>
            </a:r>
            <a:r>
              <a:rPr lang="en-US" sz="1400" dirty="0" err="1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</a:rPr>
              <a:t>garder</a:t>
            </a:r>
            <a:r>
              <a:rPr lang="en-US" sz="1400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</a:rPr>
              <a:t> messages </a:t>
            </a:r>
            <a:r>
              <a:rPr lang="en-US" sz="1400" dirty="0" err="1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</a:rPr>
              <a:t>erreurs</a:t>
            </a:r>
            <a:r>
              <a:rPr lang="en-US" sz="1400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</a:rPr>
              <a:t> </a:t>
            </a:r>
            <a:r>
              <a:rPr lang="en-US" sz="1400" dirty="0" err="1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</a:rPr>
              <a:t>ou</a:t>
            </a:r>
            <a:r>
              <a:rPr lang="en-US" sz="1400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Roboto Light" panose="02000000000000000000" pitchFamily="2" charset="0"/>
              </a:rPr>
              <a:t> de confirmation (1x) </a:t>
            </a:r>
          </a:p>
        </p:txBody>
      </p:sp>
      <p:sp>
        <p:nvSpPr>
          <p:cNvPr id="19" name="Flowchart: Data 4"/>
          <p:cNvSpPr/>
          <p:nvPr/>
        </p:nvSpPr>
        <p:spPr>
          <a:xfrm>
            <a:off x="-32542" y="1181000"/>
            <a:ext cx="1883873" cy="5740132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1411 w 8000"/>
              <a:gd name="connsiteY0" fmla="*/ 9980 h 10000"/>
              <a:gd name="connsiteX1" fmla="*/ 0 w 8000"/>
              <a:gd name="connsiteY1" fmla="*/ 0 h 10000"/>
              <a:gd name="connsiteX2" fmla="*/ 8000 w 8000"/>
              <a:gd name="connsiteY2" fmla="*/ 0 h 10000"/>
              <a:gd name="connsiteX3" fmla="*/ 6000 w 8000"/>
              <a:gd name="connsiteY3" fmla="*/ 10000 h 10000"/>
              <a:gd name="connsiteX4" fmla="*/ 1411 w 8000"/>
              <a:gd name="connsiteY4" fmla="*/ 9980 h 10000"/>
              <a:gd name="connsiteX0" fmla="*/ 0 w 8236"/>
              <a:gd name="connsiteY0" fmla="*/ 9980 h 10000"/>
              <a:gd name="connsiteX1" fmla="*/ 1449 w 8236"/>
              <a:gd name="connsiteY1" fmla="*/ 20 h 10000"/>
              <a:gd name="connsiteX2" fmla="*/ 8236 w 8236"/>
              <a:gd name="connsiteY2" fmla="*/ 0 h 10000"/>
              <a:gd name="connsiteX3" fmla="*/ 5736 w 8236"/>
              <a:gd name="connsiteY3" fmla="*/ 10000 h 10000"/>
              <a:gd name="connsiteX4" fmla="*/ 0 w 8236"/>
              <a:gd name="connsiteY4" fmla="*/ 9980 h 10000"/>
              <a:gd name="connsiteX0" fmla="*/ 0 w 8987"/>
              <a:gd name="connsiteY0" fmla="*/ 10000 h 10000"/>
              <a:gd name="connsiteX1" fmla="*/ 746 w 8987"/>
              <a:gd name="connsiteY1" fmla="*/ 20 h 10000"/>
              <a:gd name="connsiteX2" fmla="*/ 8987 w 8987"/>
              <a:gd name="connsiteY2" fmla="*/ 0 h 10000"/>
              <a:gd name="connsiteX3" fmla="*/ 5952 w 8987"/>
              <a:gd name="connsiteY3" fmla="*/ 10000 h 10000"/>
              <a:gd name="connsiteX4" fmla="*/ 0 w 8987"/>
              <a:gd name="connsiteY4" fmla="*/ 10000 h 10000"/>
              <a:gd name="connsiteX0" fmla="*/ 0 w 9499"/>
              <a:gd name="connsiteY0" fmla="*/ 10000 h 10000"/>
              <a:gd name="connsiteX1" fmla="*/ 329 w 9499"/>
              <a:gd name="connsiteY1" fmla="*/ 20 h 10000"/>
              <a:gd name="connsiteX2" fmla="*/ 9499 w 9499"/>
              <a:gd name="connsiteY2" fmla="*/ 0 h 10000"/>
              <a:gd name="connsiteX3" fmla="*/ 6122 w 9499"/>
              <a:gd name="connsiteY3" fmla="*/ 10000 h 10000"/>
              <a:gd name="connsiteX4" fmla="*/ 0 w 9499"/>
              <a:gd name="connsiteY4" fmla="*/ 10000 h 10000"/>
              <a:gd name="connsiteX0" fmla="*/ 249 w 9722"/>
              <a:gd name="connsiteY0" fmla="*/ 10020 h 10020"/>
              <a:gd name="connsiteX1" fmla="*/ 68 w 9722"/>
              <a:gd name="connsiteY1" fmla="*/ 20 h 10020"/>
              <a:gd name="connsiteX2" fmla="*/ 9722 w 9722"/>
              <a:gd name="connsiteY2" fmla="*/ 0 h 10020"/>
              <a:gd name="connsiteX3" fmla="*/ 6167 w 9722"/>
              <a:gd name="connsiteY3" fmla="*/ 10000 h 10020"/>
              <a:gd name="connsiteX4" fmla="*/ 249 w 9722"/>
              <a:gd name="connsiteY4" fmla="*/ 10020 h 10020"/>
              <a:gd name="connsiteX0" fmla="*/ 51 w 10021"/>
              <a:gd name="connsiteY0" fmla="*/ 10000 h 10000"/>
              <a:gd name="connsiteX1" fmla="*/ 91 w 10021"/>
              <a:gd name="connsiteY1" fmla="*/ 20 h 10000"/>
              <a:gd name="connsiteX2" fmla="*/ 10021 w 10021"/>
              <a:gd name="connsiteY2" fmla="*/ 0 h 10000"/>
              <a:gd name="connsiteX3" fmla="*/ 6364 w 10021"/>
              <a:gd name="connsiteY3" fmla="*/ 9980 h 10000"/>
              <a:gd name="connsiteX4" fmla="*/ 51 w 10021"/>
              <a:gd name="connsiteY4" fmla="*/ 10000 h 10000"/>
              <a:gd name="connsiteX0" fmla="*/ 51 w 10021"/>
              <a:gd name="connsiteY0" fmla="*/ 10000 h 10000"/>
              <a:gd name="connsiteX1" fmla="*/ 91 w 10021"/>
              <a:gd name="connsiteY1" fmla="*/ 20 h 10000"/>
              <a:gd name="connsiteX2" fmla="*/ 10021 w 10021"/>
              <a:gd name="connsiteY2" fmla="*/ 0 h 10000"/>
              <a:gd name="connsiteX3" fmla="*/ 216 w 10021"/>
              <a:gd name="connsiteY3" fmla="*/ 9919 h 10000"/>
              <a:gd name="connsiteX4" fmla="*/ 51 w 10021"/>
              <a:gd name="connsiteY4" fmla="*/ 10000 h 10000"/>
              <a:gd name="connsiteX0" fmla="*/ 13 w 10027"/>
              <a:gd name="connsiteY0" fmla="*/ 10039 h 10039"/>
              <a:gd name="connsiteX1" fmla="*/ 97 w 10027"/>
              <a:gd name="connsiteY1" fmla="*/ 20 h 10039"/>
              <a:gd name="connsiteX2" fmla="*/ 10027 w 10027"/>
              <a:gd name="connsiteY2" fmla="*/ 0 h 10039"/>
              <a:gd name="connsiteX3" fmla="*/ 222 w 10027"/>
              <a:gd name="connsiteY3" fmla="*/ 9919 h 10039"/>
              <a:gd name="connsiteX4" fmla="*/ 13 w 10027"/>
              <a:gd name="connsiteY4" fmla="*/ 10039 h 10039"/>
              <a:gd name="connsiteX0" fmla="*/ 51 w 10065"/>
              <a:gd name="connsiteY0" fmla="*/ 10039 h 10039"/>
              <a:gd name="connsiteX1" fmla="*/ 91 w 10065"/>
              <a:gd name="connsiteY1" fmla="*/ 1 h 10039"/>
              <a:gd name="connsiteX2" fmla="*/ 10065 w 10065"/>
              <a:gd name="connsiteY2" fmla="*/ 0 h 10039"/>
              <a:gd name="connsiteX3" fmla="*/ 260 w 10065"/>
              <a:gd name="connsiteY3" fmla="*/ 9919 h 10039"/>
              <a:gd name="connsiteX4" fmla="*/ 51 w 10065"/>
              <a:gd name="connsiteY4" fmla="*/ 10039 h 10039"/>
              <a:gd name="connsiteX0" fmla="*/ 51 w 10065"/>
              <a:gd name="connsiteY0" fmla="*/ 10039 h 10039"/>
              <a:gd name="connsiteX1" fmla="*/ 91 w 10065"/>
              <a:gd name="connsiteY1" fmla="*/ 1 h 10039"/>
              <a:gd name="connsiteX2" fmla="*/ 10065 w 10065"/>
              <a:gd name="connsiteY2" fmla="*/ 0 h 10039"/>
              <a:gd name="connsiteX3" fmla="*/ 260 w 10065"/>
              <a:gd name="connsiteY3" fmla="*/ 9919 h 10039"/>
              <a:gd name="connsiteX4" fmla="*/ 51 w 10065"/>
              <a:gd name="connsiteY4" fmla="*/ 10039 h 10039"/>
              <a:gd name="connsiteX0" fmla="*/ 0 w 10014"/>
              <a:gd name="connsiteY0" fmla="*/ 10039 h 10039"/>
              <a:gd name="connsiteX1" fmla="*/ 40 w 10014"/>
              <a:gd name="connsiteY1" fmla="*/ 1 h 10039"/>
              <a:gd name="connsiteX2" fmla="*/ 10014 w 10014"/>
              <a:gd name="connsiteY2" fmla="*/ 0 h 10039"/>
              <a:gd name="connsiteX3" fmla="*/ 209 w 10014"/>
              <a:gd name="connsiteY3" fmla="*/ 9919 h 10039"/>
              <a:gd name="connsiteX4" fmla="*/ 0 w 10014"/>
              <a:gd name="connsiteY4" fmla="*/ 10039 h 10039"/>
              <a:gd name="connsiteX0" fmla="*/ 169 w 9974"/>
              <a:gd name="connsiteY0" fmla="*/ 9919 h 9919"/>
              <a:gd name="connsiteX1" fmla="*/ 0 w 9974"/>
              <a:gd name="connsiteY1" fmla="*/ 1 h 9919"/>
              <a:gd name="connsiteX2" fmla="*/ 9974 w 9974"/>
              <a:gd name="connsiteY2" fmla="*/ 0 h 9919"/>
              <a:gd name="connsiteX3" fmla="*/ 169 w 9974"/>
              <a:gd name="connsiteY3" fmla="*/ 9919 h 9919"/>
              <a:gd name="connsiteX0" fmla="*/ 9 w 10103"/>
              <a:gd name="connsiteY0" fmla="*/ 10253 h 10253"/>
              <a:gd name="connsiteX1" fmla="*/ 103 w 10103"/>
              <a:gd name="connsiteY1" fmla="*/ 1 h 10253"/>
              <a:gd name="connsiteX2" fmla="*/ 10103 w 10103"/>
              <a:gd name="connsiteY2" fmla="*/ 0 h 10253"/>
              <a:gd name="connsiteX3" fmla="*/ 9 w 10103"/>
              <a:gd name="connsiteY3" fmla="*/ 10253 h 10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03" h="10253">
                <a:moveTo>
                  <a:pt x="9" y="10253"/>
                </a:moveTo>
                <a:cubicBezTo>
                  <a:pt x="-47" y="6920"/>
                  <a:pt x="159" y="3334"/>
                  <a:pt x="103" y="1"/>
                </a:cubicBezTo>
                <a:lnTo>
                  <a:pt x="10103" y="0"/>
                </a:lnTo>
                <a:lnTo>
                  <a:pt x="9" y="10253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50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2794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8195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4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6" grpId="0" animBg="1"/>
      <p:bldP spid="22" grpId="0" animBg="1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ECB460-A483-436A-9BC2-34602EE561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CA" sz="3200" dirty="0">
                <a:solidFill>
                  <a:schemeClr val="accent2"/>
                </a:solidFill>
              </a:rPr>
              <a:t>Exemple pour un </a:t>
            </a:r>
            <a:r>
              <a:rPr lang="fr-CA" sz="3200" dirty="0" err="1">
                <a:solidFill>
                  <a:schemeClr val="accent2"/>
                </a:solidFill>
              </a:rPr>
              <a:t>ViewBag</a:t>
            </a:r>
            <a:endParaRPr lang="fr-CA" sz="3200" dirty="0">
              <a:solidFill>
                <a:schemeClr val="accent2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C914930-C0DA-45A1-A93D-BE282F1F8B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CA" sz="2000" i="1" dirty="0">
                <a:solidFill>
                  <a:schemeClr val="accent4"/>
                </a:solidFill>
              </a:rPr>
              <a:t>Ce n’est pas la meilleure façon d’afficher des listes contenant</a:t>
            </a:r>
            <a:br>
              <a:rPr lang="fr-CA" sz="2000" i="1" dirty="0">
                <a:solidFill>
                  <a:schemeClr val="accent4"/>
                </a:solidFill>
              </a:rPr>
            </a:br>
            <a:r>
              <a:rPr lang="fr-CA" sz="2000" i="1" dirty="0">
                <a:solidFill>
                  <a:schemeClr val="accent4"/>
                </a:solidFill>
              </a:rPr>
              <a:t>des données du modèle, mais ça fonctionne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012E237-6A89-4123-B38C-5612E22B6B72}"/>
              </a:ext>
            </a:extLst>
          </p:cNvPr>
          <p:cNvSpPr txBox="1"/>
          <p:nvPr/>
        </p:nvSpPr>
        <p:spPr>
          <a:xfrm>
            <a:off x="457200" y="4685170"/>
            <a:ext cx="8458200" cy="116955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CA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fr-CA" sz="14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CA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fr-CA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="col-8"&gt;</a:t>
            </a:r>
            <a:endParaRPr lang="fr-CA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4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asp-for</a:t>
            </a:r>
            <a:r>
              <a:rPr lang="en-US" sz="14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1400" b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CategoryId</a:t>
            </a:r>
            <a:r>
              <a:rPr lang="en-US" sz="14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asp-items</a:t>
            </a:r>
            <a:r>
              <a:rPr lang="en-US" sz="1400" b="0" dirty="0">
                <a:solidFill>
                  <a:srgbClr val="0000FF"/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1400" b="0" dirty="0">
                <a:solidFill>
                  <a:srgbClr val="000000"/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400" b="0" dirty="0" err="1">
                <a:solidFill>
                  <a:srgbClr val="000000"/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ViewBag.</a:t>
            </a:r>
            <a:r>
              <a:rPr lang="en-US" sz="1400" b="0" dirty="0" err="1">
                <a:solidFill>
                  <a:srgbClr val="A31515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CategoryDropDown</a:t>
            </a:r>
            <a:r>
              <a:rPr lang="en-US" sz="1400" b="0" dirty="0">
                <a:solidFill>
                  <a:srgbClr val="A31515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4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="form-control"&gt;</a:t>
            </a:r>
            <a:endParaRPr lang="en-US" sz="14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en-US" sz="14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option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disabled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selected</a:t>
            </a:r>
            <a:r>
              <a:rPr lang="en-US" sz="14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--Select Category--</a:t>
            </a:r>
            <a:r>
              <a:rPr lang="en-US" sz="14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US" sz="14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option</a:t>
            </a:r>
            <a:r>
              <a:rPr lang="en-US" sz="14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US" sz="14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CA" sz="14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fr-CA" sz="14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fr-CA" sz="14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fr-CA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906F7A3-58D8-4E6A-A391-E0F17D8EFC4F}"/>
              </a:ext>
            </a:extLst>
          </p:cNvPr>
          <p:cNvSpPr txBox="1"/>
          <p:nvPr/>
        </p:nvSpPr>
        <p:spPr>
          <a:xfrm>
            <a:off x="437561" y="2073896"/>
            <a:ext cx="8458200" cy="20313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IEnumerable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SelectListItem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CategoryDropDown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_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db.Category.Select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SelectListItem</a:t>
            </a: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{</a:t>
            </a:r>
          </a:p>
          <a:p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fr-CA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fr-CA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i.Name</a:t>
            </a:r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Value = </a:t>
            </a:r>
            <a:r>
              <a:rPr lang="fr-CA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i.Id.ToString</a:t>
            </a:r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});</a:t>
            </a:r>
          </a:p>
          <a:p>
            <a:endParaRPr lang="fr-CA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ViewBag.CategoryDropDown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fr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CategoryDropDown</a:t>
            </a:r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Product </a:t>
            </a:r>
            <a:r>
              <a:rPr lang="fr-CA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</a:t>
            </a:r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fr-CA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Product();</a:t>
            </a:r>
            <a:endParaRPr lang="fr-CA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1F17962-7FBA-4147-9865-75A258533320}"/>
              </a:ext>
            </a:extLst>
          </p:cNvPr>
          <p:cNvSpPr txBox="1"/>
          <p:nvPr/>
        </p:nvSpPr>
        <p:spPr>
          <a:xfrm>
            <a:off x="381000" y="1663248"/>
            <a:ext cx="1210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>
                <a:solidFill>
                  <a:schemeClr val="accent1"/>
                </a:solidFill>
              </a:rPr>
              <a:t>Contrôleur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7CF7605C-156F-44F5-BBB4-95AD249B5A65}"/>
              </a:ext>
            </a:extLst>
          </p:cNvPr>
          <p:cNvSpPr txBox="1"/>
          <p:nvPr/>
        </p:nvSpPr>
        <p:spPr>
          <a:xfrm>
            <a:off x="381000" y="4315838"/>
            <a:ext cx="553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>
                <a:solidFill>
                  <a:schemeClr val="accent1"/>
                </a:solidFill>
              </a:rPr>
              <a:t>Vue</a:t>
            </a:r>
          </a:p>
        </p:txBody>
      </p:sp>
    </p:spTree>
    <p:extLst>
      <p:ext uri="{BB962C8B-B14F-4D97-AF65-F5344CB8AC3E}">
        <p14:creationId xmlns:p14="http://schemas.microsoft.com/office/powerpoint/2010/main" val="2943493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ECB460-A483-436A-9BC2-34602EE561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CA" dirty="0">
                <a:solidFill>
                  <a:schemeClr val="accent2"/>
                </a:solidFill>
              </a:rPr>
              <a:t>Exemple </a:t>
            </a:r>
            <a:r>
              <a:rPr lang="fr-CA" dirty="0" err="1">
                <a:solidFill>
                  <a:schemeClr val="accent2"/>
                </a:solidFill>
              </a:rPr>
              <a:t>ViewData</a:t>
            </a:r>
            <a:endParaRPr lang="fr-CA" dirty="0">
              <a:solidFill>
                <a:schemeClr val="accent2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C914930-C0DA-45A1-A93D-BE282F1F8B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CA" sz="2000" i="1" dirty="0"/>
              <a:t>Ce n’est pas la meilleure façon d’afficher des listes contenant des données du modèle</a:t>
            </a:r>
            <a:endParaRPr lang="fr-CA" sz="200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012E237-6A89-4123-B38C-5612E22B6B72}"/>
              </a:ext>
            </a:extLst>
          </p:cNvPr>
          <p:cNvSpPr txBox="1"/>
          <p:nvPr/>
        </p:nvSpPr>
        <p:spPr>
          <a:xfrm>
            <a:off x="457200" y="4374040"/>
            <a:ext cx="8458200" cy="116955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CA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fr-CA" sz="14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CA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fr-CA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="col-8"&gt;</a:t>
            </a:r>
            <a:endParaRPr lang="fr-CA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4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asp-for</a:t>
            </a:r>
            <a:r>
              <a:rPr lang="en-US" sz="14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1400" b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CategoryId</a:t>
            </a:r>
            <a:r>
              <a:rPr lang="en-US" sz="14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asp-items</a:t>
            </a:r>
            <a:r>
              <a:rPr lang="en-US" sz="1400" b="0" dirty="0">
                <a:solidFill>
                  <a:srgbClr val="0000FF"/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1400" b="0" dirty="0">
                <a:solidFill>
                  <a:srgbClr val="000000"/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400" b="0" dirty="0" err="1">
                <a:solidFill>
                  <a:srgbClr val="000000"/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ViewData</a:t>
            </a:r>
            <a:r>
              <a:rPr lang="en-US" sz="1400" b="0" dirty="0">
                <a:solidFill>
                  <a:srgbClr val="000000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400" b="0" dirty="0">
                <a:solidFill>
                  <a:srgbClr val="A31515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400" b="0" dirty="0" err="1">
                <a:solidFill>
                  <a:srgbClr val="A31515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CategoryDropDown</a:t>
            </a:r>
            <a:r>
              <a:rPr lang="en-US" sz="1400" b="0" dirty="0">
                <a:solidFill>
                  <a:srgbClr val="A31515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400" b="0" dirty="0">
                <a:solidFill>
                  <a:srgbClr val="000000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] </a:t>
            </a:r>
            <a:r>
              <a:rPr lang="en-US" sz="1400" b="0" dirty="0">
                <a:solidFill>
                  <a:srgbClr val="0000FF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lang="en-US" sz="1400" b="0" dirty="0">
                <a:solidFill>
                  <a:srgbClr val="000000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0" dirty="0" err="1">
                <a:solidFill>
                  <a:srgbClr val="000000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IEnumerable</a:t>
            </a:r>
            <a:r>
              <a:rPr lang="en-US" sz="1400" b="0" dirty="0">
                <a:solidFill>
                  <a:srgbClr val="000000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400" b="0" dirty="0" err="1">
                <a:solidFill>
                  <a:srgbClr val="000000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SelectListItem</a:t>
            </a:r>
            <a:r>
              <a:rPr lang="en-US" sz="1400" b="0" dirty="0">
                <a:solidFill>
                  <a:srgbClr val="000000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sz="1400" b="0" dirty="0">
                <a:solidFill>
                  <a:srgbClr val="0000FF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400" b="0" dirty="0">
                <a:solidFill>
                  <a:srgbClr val="000000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4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="form-control"&gt;</a:t>
            </a:r>
            <a:endParaRPr lang="en-US" sz="14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en-US" sz="14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option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disabled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selected</a:t>
            </a:r>
            <a:r>
              <a:rPr lang="en-US" sz="14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--Select Category--</a:t>
            </a:r>
            <a:r>
              <a:rPr lang="en-US" sz="14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US" sz="14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option</a:t>
            </a:r>
            <a:r>
              <a:rPr lang="en-US" sz="14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US" sz="14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CA" sz="14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fr-CA" sz="14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fr-CA" sz="14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fr-CA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6914255E-38D0-493B-A522-59594BE72621}"/>
              </a:ext>
            </a:extLst>
          </p:cNvPr>
          <p:cNvSpPr txBox="1"/>
          <p:nvPr/>
        </p:nvSpPr>
        <p:spPr>
          <a:xfrm>
            <a:off x="457200" y="1676400"/>
            <a:ext cx="8458200" cy="20313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IEnumerable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SelectListItem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CategoryDropDown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_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db.Category.Select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SelectListItem</a:t>
            </a: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{</a:t>
            </a:r>
          </a:p>
          <a:p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fr-CA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fr-CA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i.Name</a:t>
            </a:r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Value = </a:t>
            </a:r>
            <a:r>
              <a:rPr lang="fr-CA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i.Id.ToString</a:t>
            </a:r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});</a:t>
            </a:r>
          </a:p>
          <a:p>
            <a:endParaRPr lang="fr-CA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ViewData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fr-CA" sz="1400" dirty="0">
                <a:solidFill>
                  <a:srgbClr val="A31515"/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fr-CA" sz="1400" dirty="0" err="1">
                <a:solidFill>
                  <a:srgbClr val="A31515"/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CategoryDropDown</a:t>
            </a:r>
            <a:r>
              <a:rPr lang="fr-CA" sz="1400" dirty="0">
                <a:solidFill>
                  <a:srgbClr val="A31515"/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] = </a:t>
            </a:r>
            <a:r>
              <a:rPr lang="fr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CategoryDropDown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Product </a:t>
            </a:r>
            <a:r>
              <a:rPr lang="fr-CA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</a:t>
            </a:r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fr-CA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Product();</a:t>
            </a:r>
            <a:endParaRPr lang="fr-CA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661460B-293E-4C8B-AFBF-6DF308CAE2CC}"/>
              </a:ext>
            </a:extLst>
          </p:cNvPr>
          <p:cNvSpPr txBox="1"/>
          <p:nvPr/>
        </p:nvSpPr>
        <p:spPr>
          <a:xfrm>
            <a:off x="395819" y="1364378"/>
            <a:ext cx="1210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>
                <a:solidFill>
                  <a:schemeClr val="accent1"/>
                </a:solidFill>
              </a:rPr>
              <a:t>Contrôleur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5FE9155-1767-42AC-B40A-8AFC8061FC2E}"/>
              </a:ext>
            </a:extLst>
          </p:cNvPr>
          <p:cNvSpPr txBox="1"/>
          <p:nvPr/>
        </p:nvSpPr>
        <p:spPr>
          <a:xfrm>
            <a:off x="380999" y="4011030"/>
            <a:ext cx="553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>
                <a:solidFill>
                  <a:schemeClr val="accent1"/>
                </a:solidFill>
              </a:rPr>
              <a:t>Vue</a:t>
            </a:r>
          </a:p>
        </p:txBody>
      </p:sp>
      <p:sp>
        <p:nvSpPr>
          <p:cNvPr id="9" name="Légende : double flèche courbée 8">
            <a:extLst>
              <a:ext uri="{FF2B5EF4-FFF2-40B4-BE49-F238E27FC236}">
                <a16:creationId xmlns:a16="http://schemas.microsoft.com/office/drawing/2014/main" id="{CC085228-645B-43DF-9BBF-CEED6FFE743F}"/>
              </a:ext>
            </a:extLst>
          </p:cNvPr>
          <p:cNvSpPr/>
          <p:nvPr/>
        </p:nvSpPr>
        <p:spPr>
          <a:xfrm>
            <a:off x="1143000" y="3767429"/>
            <a:ext cx="2438400" cy="369332"/>
          </a:xfrm>
          <a:prstGeom prst="borderCallout3">
            <a:avLst>
              <a:gd name="adj1" fmla="val 46826"/>
              <a:gd name="adj2" fmla="val -1374"/>
              <a:gd name="adj3" fmla="val 18750"/>
              <a:gd name="adj4" fmla="val -16667"/>
              <a:gd name="adj5" fmla="val 113605"/>
              <a:gd name="adj6" fmla="val -39277"/>
              <a:gd name="adj7" fmla="val 288994"/>
              <a:gd name="adj8" fmla="val -21539"/>
            </a:avLst>
          </a:prstGeom>
          <a:ln w="28575">
            <a:solidFill>
              <a:schemeClr val="accent3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Conversion obligatoire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C3DCDBE0-2482-4652-AB80-F807984C9B82}"/>
              </a:ext>
            </a:extLst>
          </p:cNvPr>
          <p:cNvSpPr txBox="1"/>
          <p:nvPr/>
        </p:nvSpPr>
        <p:spPr>
          <a:xfrm>
            <a:off x="1483570" y="5626981"/>
            <a:ext cx="5791200" cy="307777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800000"/>
                </a:solidFill>
                <a:latin typeface="Consolas" panose="020B0609020204030204" pitchFamily="49" charset="0"/>
              </a:rPr>
              <a:t>title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US" sz="14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@ViewData[</a:t>
            </a:r>
            <a:r>
              <a:rPr lang="en-US" sz="1400" dirty="0">
                <a:solidFill>
                  <a:srgbClr val="A31515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"Title"</a:t>
            </a:r>
            <a:r>
              <a:rPr lang="en-US" sz="14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] – </a:t>
            </a:r>
            <a:r>
              <a:rPr lang="en-US" sz="14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CrazyBooks</a:t>
            </a:r>
            <a:r>
              <a:rPr lang="en-US" sz="1400" dirty="0">
                <a:solidFill>
                  <a:srgbClr val="0000FF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&lt;/</a:t>
            </a:r>
            <a:r>
              <a:rPr lang="en-US" sz="1400" dirty="0">
                <a:solidFill>
                  <a:srgbClr val="8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title</a:t>
            </a:r>
            <a:r>
              <a:rPr lang="en-US" sz="1400" dirty="0">
                <a:solidFill>
                  <a:srgbClr val="0000FF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&gt;</a:t>
            </a:r>
            <a:endParaRPr lang="fr-CA" sz="1400" dirty="0"/>
          </a:p>
        </p:txBody>
      </p:sp>
    </p:spTree>
    <p:extLst>
      <p:ext uri="{BB962C8B-B14F-4D97-AF65-F5344CB8AC3E}">
        <p14:creationId xmlns:p14="http://schemas.microsoft.com/office/powerpoint/2010/main" val="1507470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ECB460-A483-436A-9BC2-34602EE561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CA" dirty="0">
                <a:solidFill>
                  <a:schemeClr val="accent2"/>
                </a:solidFill>
              </a:rPr>
              <a:t>Exemple </a:t>
            </a:r>
            <a:r>
              <a:rPr lang="fr-CA" dirty="0" err="1">
                <a:solidFill>
                  <a:schemeClr val="accent2"/>
                </a:solidFill>
              </a:rPr>
              <a:t>ViewTemp</a:t>
            </a:r>
            <a:endParaRPr lang="fr-CA" dirty="0">
              <a:solidFill>
                <a:schemeClr val="accent2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C914930-C0DA-45A1-A93D-BE282F1F8B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CA" sz="2000" i="1" dirty="0"/>
              <a:t>Passer le message reçu après les opérations à la </a:t>
            </a:r>
            <a:r>
              <a:rPr lang="fr-CA" sz="2000" i="1" dirty="0" err="1"/>
              <a:t>View</a:t>
            </a:r>
            <a:endParaRPr lang="fr-CA" sz="2000" i="1" dirty="0"/>
          </a:p>
          <a:p>
            <a:endParaRPr lang="fr-CA" sz="200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6914255E-38D0-493B-A522-59594BE72621}"/>
              </a:ext>
            </a:extLst>
          </p:cNvPr>
          <p:cNvSpPr txBox="1"/>
          <p:nvPr/>
        </p:nvSpPr>
        <p:spPr>
          <a:xfrm>
            <a:off x="457200" y="1454689"/>
            <a:ext cx="8458200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fr-CA" sz="1200" dirty="0">
                <a:solidFill>
                  <a:srgbClr val="008000"/>
                </a:solidFill>
                <a:latin typeface="Consolas" panose="020B0609020204030204" pitchFamily="49" charset="0"/>
              </a:rPr>
              <a:t>//POST - CREATE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…</a:t>
            </a: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ModelState.IsValid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fr-CA" sz="1200" dirty="0">
                <a:solidFill>
                  <a:srgbClr val="008000"/>
                </a:solidFill>
                <a:latin typeface="Consolas" panose="020B0609020204030204" pitchFamily="49" charset="0"/>
              </a:rPr>
              <a:t>//validation côté serveur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_</a:t>
            </a:r>
            <a:r>
              <a:rPr lang="fr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db.Category.Add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obj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_</a:t>
            </a:r>
            <a:r>
              <a:rPr lang="fr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db.SaveChanges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(); </a:t>
            </a:r>
          </a:p>
          <a:p>
            <a:r>
              <a:rPr lang="en-US" sz="12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  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TempData</a:t>
            </a:r>
            <a:r>
              <a:rPr lang="en-US" sz="12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[</a:t>
            </a:r>
            <a:r>
              <a:rPr lang="en-US" sz="1200" dirty="0">
                <a:solidFill>
                  <a:srgbClr val="A31515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A31515"/>
                </a:solidFill>
                <a:highlight>
                  <a:srgbClr val="00FF00"/>
                </a:highlight>
                <a:latin typeface="Consolas" panose="020B0609020204030204" pitchFamily="49" charset="0"/>
              </a:rPr>
              <a:t>Success</a:t>
            </a:r>
            <a:r>
              <a:rPr lang="en-US" sz="1200" dirty="0">
                <a:solidFill>
                  <a:srgbClr val="A31515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] = </a:t>
            </a:r>
            <a:r>
              <a:rPr lang="en-US" sz="1200" dirty="0">
                <a:solidFill>
                  <a:srgbClr val="A31515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"Category created </a:t>
            </a:r>
            <a:r>
              <a:rPr lang="en-US" sz="1200" dirty="0" err="1">
                <a:solidFill>
                  <a:srgbClr val="A31515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Successully</a:t>
            </a:r>
            <a:r>
              <a:rPr lang="en-US" sz="1200" dirty="0">
                <a:solidFill>
                  <a:srgbClr val="A31515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  return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RedirectToAction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CA" sz="1200" dirty="0">
                <a:solidFill>
                  <a:srgbClr val="A31515"/>
                </a:solidFill>
                <a:latin typeface="Consolas" panose="020B0609020204030204" pitchFamily="49" charset="0"/>
              </a:rPr>
              <a:t>"Index"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}</a:t>
            </a:r>
          </a:p>
          <a:p>
            <a:r>
              <a:rPr lang="en-US" sz="12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  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TempData</a:t>
            </a:r>
            <a:r>
              <a:rPr lang="en-US" sz="12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[</a:t>
            </a:r>
            <a:r>
              <a:rPr lang="en-US" sz="1200" dirty="0">
                <a:solidFill>
                  <a:srgbClr val="A31515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A31515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Error</a:t>
            </a:r>
            <a:r>
              <a:rPr lang="en-US" sz="1200" dirty="0">
                <a:solidFill>
                  <a:srgbClr val="A31515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] = </a:t>
            </a:r>
            <a:r>
              <a:rPr lang="en-US" sz="1200" dirty="0">
                <a:solidFill>
                  <a:srgbClr val="A31515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"Error while creating Category"</a:t>
            </a:r>
            <a:r>
              <a:rPr lang="en-US" sz="12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View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obj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fr-CA" sz="1200" dirty="0">
                <a:solidFill>
                  <a:srgbClr val="008000"/>
                </a:solidFill>
                <a:latin typeface="Consolas" panose="020B0609020204030204" pitchFamily="49" charset="0"/>
              </a:rPr>
              <a:t>//retourne l'objet en tant que modèle pour avoir les données qui étaient entrées.</a:t>
            </a:r>
            <a:endParaRPr lang="fr-CA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661460B-293E-4C8B-AFBF-6DF308CAE2CC}"/>
              </a:ext>
            </a:extLst>
          </p:cNvPr>
          <p:cNvSpPr txBox="1"/>
          <p:nvPr/>
        </p:nvSpPr>
        <p:spPr>
          <a:xfrm>
            <a:off x="290554" y="1150340"/>
            <a:ext cx="1210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>
                <a:solidFill>
                  <a:schemeClr val="accent1"/>
                </a:solidFill>
              </a:rPr>
              <a:t>Contrôleur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5FE9155-1767-42AC-B40A-8AFC8061FC2E}"/>
              </a:ext>
            </a:extLst>
          </p:cNvPr>
          <p:cNvSpPr txBox="1"/>
          <p:nvPr/>
        </p:nvSpPr>
        <p:spPr>
          <a:xfrm>
            <a:off x="3048000" y="3778675"/>
            <a:ext cx="553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>
                <a:solidFill>
                  <a:schemeClr val="accent1"/>
                </a:solidFill>
              </a:rPr>
              <a:t>Vue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BA735E3-6D29-4A3E-996B-796E0085EB73}"/>
              </a:ext>
            </a:extLst>
          </p:cNvPr>
          <p:cNvSpPr txBox="1"/>
          <p:nvPr/>
        </p:nvSpPr>
        <p:spPr>
          <a:xfrm>
            <a:off x="3124200" y="4102148"/>
            <a:ext cx="4724400" cy="212365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449580"/>
            <a:r>
              <a:rPr lang="fr-CA" sz="120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@</a:t>
            </a:r>
            <a:r>
              <a:rPr lang="fr-CA" sz="12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fr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fr-CA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TempData</a:t>
            </a:r>
            <a:r>
              <a:rPr lang="fr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[</a:t>
            </a:r>
            <a:r>
              <a:rPr lang="en-US" sz="12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fr-CA" sz="120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Success</a:t>
            </a:r>
            <a:r>
              <a:rPr lang="en-US" sz="12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fr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 != </a:t>
            </a:r>
            <a:r>
              <a:rPr lang="fr-CA" sz="120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null</a:t>
            </a:r>
            <a:r>
              <a:rPr lang="fr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fr-CA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49580"/>
            <a:r>
              <a:rPr lang="fr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fr-CA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49580"/>
            <a:r>
              <a:rPr lang="fr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fr-CA" sz="12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fr-CA" sz="1200" dirty="0">
                <a:solidFill>
                  <a:srgbClr val="8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script</a:t>
            </a:r>
            <a:r>
              <a:rPr lang="fr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…..</a:t>
            </a:r>
            <a:endParaRPr lang="fr-CA" sz="1200" dirty="0">
              <a:solidFill>
                <a:srgbClr val="FF0000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449580"/>
            <a:r>
              <a:rPr lang="fr-CA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toastr.success</a:t>
            </a:r>
            <a:r>
              <a:rPr lang="fr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fr-CA" sz="1200" dirty="0">
                <a:solidFill>
                  <a:srgbClr val="A31515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'</a:t>
            </a:r>
            <a:r>
              <a:rPr lang="fr-CA" sz="120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@</a:t>
            </a:r>
            <a:r>
              <a:rPr lang="fr-CA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TempData</a:t>
            </a:r>
            <a:r>
              <a:rPr lang="fr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[</a:t>
            </a:r>
            <a:r>
              <a:rPr lang="en-US" sz="12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fr-CA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Success</a:t>
            </a:r>
            <a:r>
              <a:rPr lang="en-US" sz="12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fr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</a:t>
            </a:r>
            <a:r>
              <a:rPr lang="fr-CA" sz="1200" dirty="0">
                <a:solidFill>
                  <a:srgbClr val="A31515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'</a:t>
            </a:r>
            <a:r>
              <a:rPr lang="fr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fr-CA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49580"/>
            <a:r>
              <a:rPr lang="fr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8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script</a:t>
            </a:r>
            <a:r>
              <a:rPr lang="en-US" sz="12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</a:t>
            </a:r>
            <a:endParaRPr lang="fr-CA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49580"/>
            <a:r>
              <a:rPr lang="en-US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fr-CA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49580"/>
            <a:r>
              <a:rPr lang="en-US" sz="120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@</a:t>
            </a:r>
            <a:r>
              <a:rPr lang="en-US" sz="12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TempData</a:t>
            </a:r>
            <a:r>
              <a:rPr lang="en-US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[</a:t>
            </a:r>
            <a:r>
              <a:rPr lang="en-US" sz="12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Error</a:t>
            </a:r>
            <a:r>
              <a:rPr lang="en-US" sz="12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 != </a:t>
            </a:r>
            <a:r>
              <a:rPr lang="en-US" sz="12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null</a:t>
            </a:r>
            <a:r>
              <a:rPr lang="en-US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fr-CA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49580"/>
            <a:r>
              <a:rPr lang="en-US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fr-CA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49580"/>
            <a:r>
              <a:rPr lang="en-US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8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script</a:t>
            </a:r>
            <a:r>
              <a:rPr lang="en-US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CA" sz="12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….</a:t>
            </a:r>
            <a:endParaRPr lang="fr-CA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49580"/>
            <a:r>
              <a:rPr lang="en-US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toastr.error</a:t>
            </a:r>
            <a:r>
              <a:rPr lang="en-US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A31515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'</a:t>
            </a: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@</a:t>
            </a:r>
            <a:r>
              <a:rPr lang="en-US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TempData</a:t>
            </a:r>
            <a:r>
              <a:rPr lang="en-US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[</a:t>
            </a:r>
            <a:r>
              <a:rPr lang="en-US" sz="12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Error</a:t>
            </a:r>
            <a:r>
              <a:rPr lang="en-US" sz="12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</a:t>
            </a:r>
            <a:r>
              <a:rPr lang="en-US" sz="1200" dirty="0">
                <a:solidFill>
                  <a:srgbClr val="A31515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'</a:t>
            </a:r>
            <a:r>
              <a:rPr lang="en-US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fr-CA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49580"/>
            <a:r>
              <a:rPr lang="en-US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fr-CA" sz="12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&lt;/</a:t>
            </a:r>
            <a:r>
              <a:rPr lang="fr-CA" sz="1200" dirty="0">
                <a:solidFill>
                  <a:srgbClr val="8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script</a:t>
            </a:r>
            <a:r>
              <a:rPr lang="fr-CA" sz="12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</a:t>
            </a:r>
            <a:r>
              <a:rPr lang="fr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fr-CA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182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CCDF0C-D7DE-427C-ADE9-9CE69D0CEC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9574" y="11152"/>
            <a:ext cx="9067800" cy="965778"/>
          </a:xfrm>
        </p:spPr>
        <p:txBody>
          <a:bodyPr>
            <a:normAutofit/>
          </a:bodyPr>
          <a:lstStyle/>
          <a:p>
            <a:r>
              <a:rPr lang="fr-CA" dirty="0"/>
              <a:t>Problèmes avec </a:t>
            </a:r>
            <a:r>
              <a:rPr lang="fr-CA" dirty="0" err="1"/>
              <a:t>ViewBag</a:t>
            </a:r>
            <a:r>
              <a:rPr lang="fr-CA" dirty="0"/>
              <a:t>, </a:t>
            </a:r>
            <a:r>
              <a:rPr lang="fr-CA" dirty="0" err="1"/>
              <a:t>ViewData</a:t>
            </a:r>
            <a:r>
              <a:rPr lang="fr-CA" dirty="0"/>
              <a:t> et </a:t>
            </a:r>
            <a:r>
              <a:rPr lang="fr-CA" dirty="0" err="1"/>
              <a:t>TempData</a:t>
            </a:r>
            <a:r>
              <a:rPr lang="fr-CA" dirty="0"/>
              <a:t> :</a:t>
            </a:r>
            <a:br>
              <a:rPr lang="fr-CA" dirty="0"/>
            </a:br>
            <a:r>
              <a:rPr lang="fr-CA" dirty="0"/>
              <a:t> les objets ne sont pas fortement typés:</a:t>
            </a:r>
            <a:endParaRPr lang="en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BC0CB3D-E89C-4E67-B9F6-5E62454CEF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" y="1251679"/>
            <a:ext cx="8839200" cy="1339121"/>
          </a:xfrm>
        </p:spPr>
        <p:txBody>
          <a:bodyPr>
            <a:normAutofit fontScale="77500" lnSpcReduction="2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CA" b="1" dirty="0" err="1">
                <a:solidFill>
                  <a:schemeClr val="tx1"/>
                </a:solidFill>
              </a:rPr>
              <a:t>ViewData</a:t>
            </a:r>
            <a:r>
              <a:rPr lang="fr-CA" b="1" dirty="0">
                <a:solidFill>
                  <a:schemeClr val="tx1"/>
                </a:solidFill>
              </a:rPr>
              <a:t> et </a:t>
            </a:r>
            <a:r>
              <a:rPr lang="fr-CA" b="1" dirty="0" err="1">
                <a:solidFill>
                  <a:schemeClr val="tx1"/>
                </a:solidFill>
              </a:rPr>
              <a:t>TempData</a:t>
            </a:r>
            <a:r>
              <a:rPr lang="fr-CA" b="1" dirty="0">
                <a:solidFill>
                  <a:schemeClr val="tx1"/>
                </a:solidFill>
              </a:rPr>
              <a:t> </a:t>
            </a:r>
            <a:r>
              <a:rPr lang="fr-CA" dirty="0">
                <a:solidFill>
                  <a:schemeClr val="tx1"/>
                </a:solidFill>
              </a:rPr>
              <a:t>sont des dictionnaires qui retourne des Object. Il faut donc faire un « </a:t>
            </a:r>
            <a:r>
              <a:rPr lang="fr-CA" dirty="0" err="1">
                <a:solidFill>
                  <a:schemeClr val="tx1"/>
                </a:solidFill>
              </a:rPr>
              <a:t>cast</a:t>
            </a:r>
            <a:r>
              <a:rPr lang="fr-CA" dirty="0">
                <a:solidFill>
                  <a:schemeClr val="tx1"/>
                </a:solidFill>
              </a:rPr>
              <a:t> » à chaque fois si ce n’est pas une chaîne de caractères.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CA" b="1" dirty="0" err="1">
                <a:solidFill>
                  <a:schemeClr val="tx1"/>
                </a:solidFill>
              </a:rPr>
              <a:t>ViewBag</a:t>
            </a:r>
            <a:r>
              <a:rPr lang="fr-CA" dirty="0">
                <a:solidFill>
                  <a:schemeClr val="tx1"/>
                </a:solidFill>
              </a:rPr>
              <a:t> est un type </a:t>
            </a:r>
            <a:r>
              <a:rPr lang="fr-CA" i="1" dirty="0" err="1">
                <a:solidFill>
                  <a:schemeClr val="tx1"/>
                </a:solidFill>
              </a:rPr>
              <a:t>dynamic</a:t>
            </a:r>
            <a:r>
              <a:rPr lang="fr-CA" dirty="0">
                <a:solidFill>
                  <a:schemeClr val="tx1"/>
                </a:solidFill>
              </a:rPr>
              <a:t>, voulant dire que toutes les vérifications du compilateur sur son type sont désactivées (Les erreurs arrivent lorsqu’on exécute la vue : </a:t>
            </a:r>
            <a:r>
              <a:rPr lang="fr-CA" dirty="0" err="1">
                <a:solidFill>
                  <a:schemeClr val="tx1"/>
                </a:solidFill>
              </a:rPr>
              <a:t>NullException</a:t>
            </a:r>
            <a:r>
              <a:rPr lang="fr-CA" dirty="0">
                <a:solidFill>
                  <a:schemeClr val="tx1"/>
                </a:solidFill>
              </a:rPr>
              <a:t>)</a:t>
            </a:r>
          </a:p>
          <a:p>
            <a:endParaRPr lang="en-CA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5EB98C69-D705-45E9-843C-CE745C203F7F}"/>
              </a:ext>
            </a:extLst>
          </p:cNvPr>
          <p:cNvSpPr txBox="1">
            <a:spLocks/>
          </p:cNvSpPr>
          <p:nvPr/>
        </p:nvSpPr>
        <p:spPr>
          <a:xfrm>
            <a:off x="-152400" y="2754868"/>
            <a:ext cx="90678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fr-CA" dirty="0">
                <a:solidFill>
                  <a:schemeClr val="accent2"/>
                </a:solidFill>
              </a:rPr>
              <a:t>Pour typer une vue, il faut l’associé à un modèle :</a:t>
            </a:r>
            <a:endParaRPr lang="en-CA" dirty="0">
              <a:solidFill>
                <a:schemeClr val="accent2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C5BCFB4-F509-472A-8EA7-10342678BFFE}"/>
              </a:ext>
            </a:extLst>
          </p:cNvPr>
          <p:cNvSpPr txBox="1"/>
          <p:nvPr/>
        </p:nvSpPr>
        <p:spPr>
          <a:xfrm>
            <a:off x="971026" y="3505200"/>
            <a:ext cx="708660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IEnumerable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Models.Book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329AEAA8-2B35-43A3-B878-D6BA895D9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026" y="4166965"/>
            <a:ext cx="7086600" cy="126516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326666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ign">
            <a:extLst>
              <a:ext uri="{FF2B5EF4-FFF2-40B4-BE49-F238E27FC236}">
                <a16:creationId xmlns:a16="http://schemas.microsoft.com/office/drawing/2014/main" id="{5AF2EB08-842D-41BF-A31E-F8DDDFBC70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34" y="478632"/>
            <a:ext cx="7851531" cy="6379368"/>
          </a:xfrm>
          <a:prstGeom prst="rect">
            <a:avLst/>
          </a:prstGeom>
        </p:spPr>
      </p:pic>
      <p:sp>
        <p:nvSpPr>
          <p:cNvPr id="3" name="Subtitle 8">
            <a:extLst>
              <a:ext uri="{FF2B5EF4-FFF2-40B4-BE49-F238E27FC236}">
                <a16:creationId xmlns:a16="http://schemas.microsoft.com/office/drawing/2014/main" id="{76A17B81-1075-47E1-BCD8-37F35F8C15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75774" y="1219201"/>
            <a:ext cx="3276600" cy="2819400"/>
          </a:xfrm>
        </p:spPr>
        <p:txBody>
          <a:bodyPr>
            <a:normAutofit fontScale="92500" lnSpcReduction="20000"/>
          </a:bodyPr>
          <a:lstStyle/>
          <a:p>
            <a:pPr algn="ctr"/>
            <a:endParaRPr lang="en-US" sz="4000" b="1" dirty="0">
              <a:solidFill>
                <a:schemeClr val="accent2"/>
              </a:solidFill>
            </a:endParaRPr>
          </a:p>
          <a:p>
            <a:pPr algn="ctr"/>
            <a:r>
              <a:rPr lang="en-US" sz="4000" b="1" dirty="0" err="1">
                <a:solidFill>
                  <a:schemeClr val="accent2"/>
                </a:solidFill>
              </a:rPr>
              <a:t>ViewModel</a:t>
            </a:r>
            <a:endParaRPr lang="en-US" sz="4000" b="1" dirty="0">
              <a:solidFill>
                <a:schemeClr val="accent2"/>
              </a:solidFill>
            </a:endParaRPr>
          </a:p>
          <a:p>
            <a:pPr algn="ctr"/>
            <a:r>
              <a:rPr lang="en-US" sz="2800" b="1" dirty="0" err="1">
                <a:solidFill>
                  <a:schemeClr val="tx1"/>
                </a:solidFill>
              </a:rPr>
              <a:t>Plusieurs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b="1" dirty="0" err="1">
                <a:solidFill>
                  <a:schemeClr val="tx1"/>
                </a:solidFill>
              </a:rPr>
              <a:t>modèles</a:t>
            </a:r>
            <a:endParaRPr lang="en-US" sz="2800" b="1" dirty="0">
              <a:solidFill>
                <a:schemeClr val="tx1"/>
              </a:solidFill>
            </a:endParaRPr>
          </a:p>
          <a:p>
            <a:pPr algn="ctr"/>
            <a:r>
              <a:rPr lang="en-US" sz="2800" b="1" dirty="0" err="1">
                <a:solidFill>
                  <a:schemeClr val="tx1"/>
                </a:solidFill>
              </a:rPr>
              <a:t>Informations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b="1" dirty="0" err="1">
                <a:solidFill>
                  <a:schemeClr val="tx1"/>
                </a:solidFill>
              </a:rPr>
              <a:t>spécifiques</a:t>
            </a:r>
            <a:endParaRPr lang="en-US" sz="2800" b="1" dirty="0">
              <a:solidFill>
                <a:schemeClr val="tx1"/>
              </a:solidFill>
            </a:endParaRPr>
          </a:p>
          <a:p>
            <a:pPr algn="ctr"/>
            <a:r>
              <a:rPr lang="en-US" sz="2800" b="1" dirty="0">
                <a:solidFill>
                  <a:schemeClr val="tx1"/>
                </a:solidFill>
              </a:rPr>
              <a:t>Validation </a:t>
            </a:r>
            <a:r>
              <a:rPr lang="en-US" sz="2800" b="1" dirty="0" err="1">
                <a:solidFill>
                  <a:schemeClr val="tx1"/>
                </a:solidFill>
              </a:rPr>
              <a:t>spécifiques</a:t>
            </a:r>
            <a:endParaRPr lang="en-US" sz="2800" b="1" dirty="0">
              <a:solidFill>
                <a:schemeClr val="tx1"/>
              </a:solidFill>
            </a:endParaRPr>
          </a:p>
          <a:p>
            <a:pPr algn="ctr"/>
            <a:endParaRPr lang="en-US" sz="2800" b="1" dirty="0">
              <a:solidFill>
                <a:schemeClr val="tx1"/>
              </a:solidFill>
            </a:endParaRPr>
          </a:p>
          <a:p>
            <a:pPr algn="ctr"/>
            <a:endParaRPr lang="en-US" sz="2800" b="1" dirty="0">
              <a:solidFill>
                <a:schemeClr val="tx1"/>
              </a:solidFill>
            </a:endParaRPr>
          </a:p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067358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3W6">
  <a:themeElements>
    <a:clrScheme name="Rétrospectiv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ème3W6" id="{664E3F80-2C58-42AF-9EAF-30A4006793DA}" vid="{1323F2BF-F0DD-46C2-9739-E56C62E643E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Thème3W6</Template>
  <TotalTime>8349</TotalTime>
  <Words>1330</Words>
  <Application>Microsoft Office PowerPoint</Application>
  <PresentationFormat>Affichage à l'écran (4:3)</PresentationFormat>
  <Paragraphs>208</Paragraphs>
  <Slides>17</Slides>
  <Notes>5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18" baseType="lpstr">
      <vt:lpstr>Thème3W6</vt:lpstr>
      <vt:lpstr>Programmation Web Transactionnelle</vt:lpstr>
      <vt:lpstr>Présentation PowerPoint</vt:lpstr>
      <vt:lpstr>Patron MVC</vt:lpstr>
      <vt:lpstr>Présentation PowerPoint</vt:lpstr>
      <vt:lpstr>Exemple pour un ViewBag</vt:lpstr>
      <vt:lpstr>Exemple ViewData</vt:lpstr>
      <vt:lpstr>Exemple ViewTemp</vt:lpstr>
      <vt:lpstr>Problèmes avec ViewBag, ViewData et TempData :  les objets ne sont pas fortement typés:</vt:lpstr>
      <vt:lpstr>Présentation PowerPoint</vt:lpstr>
      <vt:lpstr>Patron Model View - ViewModel</vt:lpstr>
      <vt:lpstr>Utilisation d’un ViewModel</vt:lpstr>
      <vt:lpstr>View Models</vt:lpstr>
      <vt:lpstr>Exemple de ViewModel</vt:lpstr>
      <vt:lpstr>Bonnes pratiques</vt:lpstr>
      <vt:lpstr>View Model Exemple : Classe principale et classes liées</vt:lpstr>
      <vt:lpstr>View Model Exemple : Classe principale et classes liées</vt:lpstr>
      <vt:lpstr>View Model Exemple : Classe principale et classes liées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PresenterMedia.com</dc:creator>
  <cp:lastModifiedBy>Turgeon Valérie</cp:lastModifiedBy>
  <cp:revision>118</cp:revision>
  <dcterms:created xsi:type="dcterms:W3CDTF">2012-04-23T14:57:20Z</dcterms:created>
  <dcterms:modified xsi:type="dcterms:W3CDTF">2023-09-12T20:06:48Z</dcterms:modified>
</cp:coreProperties>
</file>

<file path=docProps/thumbnail.jpeg>
</file>